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53" r:id="rId2"/>
    <p:sldId id="361" r:id="rId3"/>
    <p:sldId id="373" r:id="rId4"/>
    <p:sldId id="354" r:id="rId5"/>
    <p:sldId id="360" r:id="rId6"/>
    <p:sldId id="356" r:id="rId7"/>
    <p:sldId id="355" r:id="rId8"/>
    <p:sldId id="357" r:id="rId9"/>
    <p:sldId id="358" r:id="rId10"/>
    <p:sldId id="359" r:id="rId11"/>
    <p:sldId id="362" r:id="rId12"/>
    <p:sldId id="363" r:id="rId13"/>
    <p:sldId id="364" r:id="rId14"/>
    <p:sldId id="268" r:id="rId15"/>
    <p:sldId id="365" r:id="rId16"/>
    <p:sldId id="269" r:id="rId17"/>
    <p:sldId id="366" r:id="rId18"/>
    <p:sldId id="270" r:id="rId19"/>
    <p:sldId id="368" r:id="rId20"/>
    <p:sldId id="369" r:id="rId21"/>
    <p:sldId id="271" r:id="rId22"/>
    <p:sldId id="370" r:id="rId23"/>
    <p:sldId id="272" r:id="rId24"/>
    <p:sldId id="371" r:id="rId25"/>
    <p:sldId id="273" r:id="rId26"/>
    <p:sldId id="372" r:id="rId27"/>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3905"/>
  </p:normalViewPr>
  <p:slideViewPr>
    <p:cSldViewPr snapToGrid="0">
      <p:cViewPr varScale="1">
        <p:scale>
          <a:sx n="74" d="100"/>
          <a:sy n="74"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83607-BC56-6F42-A20A-B54F7DF49F4F}" type="datetimeFigureOut">
              <a:rPr lang="en-GR" smtClean="0"/>
              <a:t>7/10/25</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3A172-6B55-D24A-87DA-BECAAE7EC200}" type="slidenum">
              <a:rPr lang="en-GR" smtClean="0"/>
              <a:t>‹#›</a:t>
            </a:fld>
            <a:endParaRPr lang="en-GR"/>
          </a:p>
        </p:txBody>
      </p:sp>
    </p:spTree>
    <p:extLst>
      <p:ext uri="{BB962C8B-B14F-4D97-AF65-F5344CB8AC3E}">
        <p14:creationId xmlns:p14="http://schemas.microsoft.com/office/powerpoint/2010/main" val="326066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1B406A0F-6BB5-1246-B153-933EEB1721E6}" type="slidenum">
              <a:rPr lang="en-GR" smtClean="0"/>
              <a:t>6</a:t>
            </a:fld>
            <a:endParaRPr lang="en-GR"/>
          </a:p>
        </p:txBody>
      </p:sp>
    </p:spTree>
    <p:extLst>
      <p:ext uri="{BB962C8B-B14F-4D97-AF65-F5344CB8AC3E}">
        <p14:creationId xmlns:p14="http://schemas.microsoft.com/office/powerpoint/2010/main" val="235948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1B406A0F-6BB5-1246-B153-933EEB1721E6}" type="slidenum">
              <a:rPr lang="en-GR" smtClean="0"/>
              <a:t>15</a:t>
            </a:fld>
            <a:endParaRPr lang="en-GR"/>
          </a:p>
        </p:txBody>
      </p:sp>
    </p:spTree>
    <p:extLst>
      <p:ext uri="{BB962C8B-B14F-4D97-AF65-F5344CB8AC3E}">
        <p14:creationId xmlns:p14="http://schemas.microsoft.com/office/powerpoint/2010/main" val="388893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1B406A0F-6BB5-1246-B153-933EEB1721E6}" type="slidenum">
              <a:rPr lang="en-GR" smtClean="0"/>
              <a:t>22</a:t>
            </a:fld>
            <a:endParaRPr lang="en-GR"/>
          </a:p>
        </p:txBody>
      </p:sp>
    </p:spTree>
    <p:extLst>
      <p:ext uri="{BB962C8B-B14F-4D97-AF65-F5344CB8AC3E}">
        <p14:creationId xmlns:p14="http://schemas.microsoft.com/office/powerpoint/2010/main" val="46186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1B406A0F-6BB5-1246-B153-933EEB1721E6}" type="slidenum">
              <a:rPr lang="en-GR" smtClean="0"/>
              <a:t>26</a:t>
            </a:fld>
            <a:endParaRPr lang="en-GR"/>
          </a:p>
        </p:txBody>
      </p:sp>
    </p:spTree>
    <p:extLst>
      <p:ext uri="{BB962C8B-B14F-4D97-AF65-F5344CB8AC3E}">
        <p14:creationId xmlns:p14="http://schemas.microsoft.com/office/powerpoint/2010/main" val="345647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FF44-4911-3679-E564-2CF2DA1E04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53A31DC3-F919-0252-4867-6A60E739E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E4AD0911-496B-4A9F-28F7-766075F73FF1}"/>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5" name="Footer Placeholder 4">
            <a:extLst>
              <a:ext uri="{FF2B5EF4-FFF2-40B4-BE49-F238E27FC236}">
                <a16:creationId xmlns:a16="http://schemas.microsoft.com/office/drawing/2014/main" id="{38EE8DC4-117A-796A-2064-C5D064FDC503}"/>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E31ED1E6-70AD-323E-464C-8214521EDF9F}"/>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266854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C50D-D2A6-DB66-6F3A-A3618361C9C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69C7DED-7C7D-0D46-DA9C-467A8FEB75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E1F215C1-4724-5B7B-961B-C04E5255B05B}"/>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5" name="Footer Placeholder 4">
            <a:extLst>
              <a:ext uri="{FF2B5EF4-FFF2-40B4-BE49-F238E27FC236}">
                <a16:creationId xmlns:a16="http://schemas.microsoft.com/office/drawing/2014/main" id="{56D20F8B-416B-F7B5-BADD-65DF66AD8808}"/>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94F89229-4943-166E-4972-70E18B306F03}"/>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325607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770BB-6CF3-C8B7-2579-957C02231E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E4153A1-C73A-D214-1CFB-0448F015AD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50EF3298-344A-ECE7-D3A6-0734AE7F1E1C}"/>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5" name="Footer Placeholder 4">
            <a:extLst>
              <a:ext uri="{FF2B5EF4-FFF2-40B4-BE49-F238E27FC236}">
                <a16:creationId xmlns:a16="http://schemas.microsoft.com/office/drawing/2014/main" id="{7870D0E3-F1D3-0BB9-D35A-D98CE3F2DADA}"/>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881250C9-456C-AFF5-7277-5EEA8E5C5030}"/>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136565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6217-0E41-8DDE-C417-C9752BB9A05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83C8EEE-E86E-06F7-71CC-1EE5F4BB78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4B8471FE-1320-5454-E0D7-229985C6CAE7}"/>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5" name="Footer Placeholder 4">
            <a:extLst>
              <a:ext uri="{FF2B5EF4-FFF2-40B4-BE49-F238E27FC236}">
                <a16:creationId xmlns:a16="http://schemas.microsoft.com/office/drawing/2014/main" id="{E4541A21-C4CF-4FFC-EF72-0B55E7F2DB74}"/>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4A292919-F8CE-4CCE-B2B0-3B9C7EB8D359}"/>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345865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EB12-0240-295E-1E8C-EE2BEC2D4DC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6321E91-D6E9-3024-258D-1D43CB5EB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AB04D0-F755-20AE-02C3-1F92FA403733}"/>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5" name="Footer Placeholder 4">
            <a:extLst>
              <a:ext uri="{FF2B5EF4-FFF2-40B4-BE49-F238E27FC236}">
                <a16:creationId xmlns:a16="http://schemas.microsoft.com/office/drawing/2014/main" id="{5B6336CC-1E78-7C59-1B47-94E0161C904E}"/>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358F7046-AA56-BDDB-CC09-5CECBA91460E}"/>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394141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FE90-E17E-15EF-2974-F6367CF4070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853CF2-93F1-9791-B204-00B07D3183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226DBF2-D8D2-383F-FC4E-6880EAF3A4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0A855E2E-819C-5E52-4A94-3CED45BD8A4C}"/>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6" name="Footer Placeholder 5">
            <a:extLst>
              <a:ext uri="{FF2B5EF4-FFF2-40B4-BE49-F238E27FC236}">
                <a16:creationId xmlns:a16="http://schemas.microsoft.com/office/drawing/2014/main" id="{872DD3B8-55DD-8362-8ADC-EC73AAA043D0}"/>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F6124005-CCA6-941E-79DB-81EBC2D85893}"/>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423457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2904-9BD4-700C-9368-6C2634A8F305}"/>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185C0E9-525D-1276-27A9-027342E50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45EEB6-913D-E858-54EF-CE9F1368577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7C1F275E-9D30-C2C2-ADF8-6E05FDBBE9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9C1F2E-1A78-70B1-DB65-632D66F7B7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57F7946F-019E-737F-1DE0-C218B7DA941D}"/>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8" name="Footer Placeholder 7">
            <a:extLst>
              <a:ext uri="{FF2B5EF4-FFF2-40B4-BE49-F238E27FC236}">
                <a16:creationId xmlns:a16="http://schemas.microsoft.com/office/drawing/2014/main" id="{6E992016-4C41-1069-E61D-032F4AEC1E7A}"/>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7E5C52E7-06C1-ED1A-D6C7-112683D47496}"/>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329061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AF01-05B0-E568-9142-3B75FE9D84B5}"/>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949CA551-F23E-A9C7-5032-8F6B4DC18D86}"/>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4" name="Footer Placeholder 3">
            <a:extLst>
              <a:ext uri="{FF2B5EF4-FFF2-40B4-BE49-F238E27FC236}">
                <a16:creationId xmlns:a16="http://schemas.microsoft.com/office/drawing/2014/main" id="{1C5ECA5F-2BBF-6039-EBB6-F2049856F6C8}"/>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8D56E41F-5DDB-9D0B-F8D6-D31B671BCA62}"/>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392541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2EAFD-626C-9136-3545-0081609E84DD}"/>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3" name="Footer Placeholder 2">
            <a:extLst>
              <a:ext uri="{FF2B5EF4-FFF2-40B4-BE49-F238E27FC236}">
                <a16:creationId xmlns:a16="http://schemas.microsoft.com/office/drawing/2014/main" id="{F025B3C3-0992-AC9E-695C-ED6E76125E5F}"/>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44D6435F-B4A7-3849-BEE1-1E94BD44F03C}"/>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194648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6B47-0D27-0073-008E-F902F17DC9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2DAB972-3795-E2A4-8119-403FCE93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FD4E7E3-58FE-8B69-C4A3-381A7EA77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EC395-C984-23F1-8119-E578B19F9082}"/>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6" name="Footer Placeholder 5">
            <a:extLst>
              <a:ext uri="{FF2B5EF4-FFF2-40B4-BE49-F238E27FC236}">
                <a16:creationId xmlns:a16="http://schemas.microsoft.com/office/drawing/2014/main" id="{BD0E7376-5213-594B-F0FB-683FA7B0AE5A}"/>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3A18316-E054-EC8E-FD80-7314A5E46A95}"/>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334714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A9EE-1129-F8B1-FDBC-32B04D3484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6471D2F7-F2CB-6F83-3A5E-94419A7E8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BF97752B-3081-B21C-F502-EACC2C888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DB1A43-77E6-B365-0E5A-43D14997CA3B}"/>
              </a:ext>
            </a:extLst>
          </p:cNvPr>
          <p:cNvSpPr>
            <a:spLocks noGrp="1"/>
          </p:cNvSpPr>
          <p:nvPr>
            <p:ph type="dt" sz="half" idx="10"/>
          </p:nvPr>
        </p:nvSpPr>
        <p:spPr/>
        <p:txBody>
          <a:bodyPr/>
          <a:lstStyle/>
          <a:p>
            <a:fld id="{28FA5B07-9A2E-6545-B79A-9A6A81BFC9D4}" type="datetimeFigureOut">
              <a:rPr lang="en-GR" smtClean="0"/>
              <a:t>7/10/25</a:t>
            </a:fld>
            <a:endParaRPr lang="en-GR"/>
          </a:p>
        </p:txBody>
      </p:sp>
      <p:sp>
        <p:nvSpPr>
          <p:cNvPr id="6" name="Footer Placeholder 5">
            <a:extLst>
              <a:ext uri="{FF2B5EF4-FFF2-40B4-BE49-F238E27FC236}">
                <a16:creationId xmlns:a16="http://schemas.microsoft.com/office/drawing/2014/main" id="{0312C93C-BBD8-677C-1C09-135FD67AFC3C}"/>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209B3220-5F9A-096F-C4F0-1235A5EE9DC3}"/>
              </a:ext>
            </a:extLst>
          </p:cNvPr>
          <p:cNvSpPr>
            <a:spLocks noGrp="1"/>
          </p:cNvSpPr>
          <p:nvPr>
            <p:ph type="sldNum" sz="quarter" idx="12"/>
          </p:nvPr>
        </p:nvSpPr>
        <p:spPr/>
        <p:txBody>
          <a:bodyPr/>
          <a:lstStyle/>
          <a:p>
            <a:fld id="{ABB96E1E-E2D1-3544-A6B8-7E624472CF14}" type="slidenum">
              <a:rPr lang="en-GR" smtClean="0"/>
              <a:t>‹#›</a:t>
            </a:fld>
            <a:endParaRPr lang="en-GR"/>
          </a:p>
        </p:txBody>
      </p:sp>
    </p:spTree>
    <p:extLst>
      <p:ext uri="{BB962C8B-B14F-4D97-AF65-F5344CB8AC3E}">
        <p14:creationId xmlns:p14="http://schemas.microsoft.com/office/powerpoint/2010/main" val="338530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5E021-B746-C059-1F9B-A5E19DD18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5F583D64-6D20-FEB4-9BB3-31ABB5D03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EA24AB6A-6BD7-3EC2-2F07-D4D9D71D6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A5B07-9A2E-6545-B79A-9A6A81BFC9D4}" type="datetimeFigureOut">
              <a:rPr lang="en-GR" smtClean="0"/>
              <a:t>7/10/25</a:t>
            </a:fld>
            <a:endParaRPr lang="en-GR"/>
          </a:p>
        </p:txBody>
      </p:sp>
      <p:sp>
        <p:nvSpPr>
          <p:cNvPr id="5" name="Footer Placeholder 4">
            <a:extLst>
              <a:ext uri="{FF2B5EF4-FFF2-40B4-BE49-F238E27FC236}">
                <a16:creationId xmlns:a16="http://schemas.microsoft.com/office/drawing/2014/main" id="{9221F168-FA7F-3482-2F4D-265B02D79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7A0367F0-7976-D87A-2AA5-8E2A105F85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96E1E-E2D1-3544-A6B8-7E624472CF14}" type="slidenum">
              <a:rPr lang="en-GR" smtClean="0"/>
              <a:t>‹#›</a:t>
            </a:fld>
            <a:endParaRPr lang="en-GR"/>
          </a:p>
        </p:txBody>
      </p:sp>
    </p:spTree>
    <p:extLst>
      <p:ext uri="{BB962C8B-B14F-4D97-AF65-F5344CB8AC3E}">
        <p14:creationId xmlns:p14="http://schemas.microsoft.com/office/powerpoint/2010/main" val="3955136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 Id="rId5" Type="http://schemas.openxmlformats.org/officeDocument/2006/relationships/image" Target="../media/image31.e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2.emf"/><Relationship Id="rId7" Type="http://schemas.openxmlformats.org/officeDocument/2006/relationships/oleObject" Target="../embeddings/oleObject2.bin"/><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7.png"/><Relationship Id="rId7" Type="http://schemas.openxmlformats.org/officeDocument/2006/relationships/image" Target="../media/image35.emf"/><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34.emf"/><Relationship Id="rId4" Type="http://schemas.openxmlformats.org/officeDocument/2006/relationships/oleObject" Target="../embeddings/oleObject3.bin"/><Relationship Id="rId9"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hyperlink" Target="file:///F:/&#954;&#945;&#964;&#949;&#946;&#945;&#769;&#963;&#956;&#945;&#964;&#945;/&#967;&#951;&#956;&#949;&#953;&#769;&#945;%20&#915;/C2H6,C2H4,C2H2.sw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oleObject" Target="../embeddings/oleObject5.bin"/><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40.emf"/><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2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CA57-0AA8-69EF-BA3F-131D17CA9CDD}"/>
              </a:ext>
            </a:extLst>
          </p:cNvPr>
          <p:cNvSpPr>
            <a:spLocks noGrp="1"/>
          </p:cNvSpPr>
          <p:nvPr>
            <p:ph type="title"/>
          </p:nvPr>
        </p:nvSpPr>
        <p:spPr>
          <a:xfrm>
            <a:off x="1184189" y="120393"/>
            <a:ext cx="10515600" cy="1325563"/>
          </a:xfrm>
        </p:spPr>
        <p:txBody>
          <a:bodyPr>
            <a:normAutofit fontScale="90000"/>
          </a:bodyPr>
          <a:lstStyle/>
          <a:p>
            <a:r>
              <a:rPr lang="el-GR" sz="4400" kern="10" dirty="0">
                <a:ln w="19050">
                  <a:solidFill>
                    <a:srgbClr val="99CCFF"/>
                  </a:solidFill>
                  <a:round/>
                  <a:headEnd/>
                  <a:tailEnd/>
                </a:ln>
                <a:solidFill>
                  <a:srgbClr val="0066CC"/>
                </a:solidFill>
                <a:effectLst>
                  <a:outerShdw dist="35921" dir="2700000" algn="ctr" rotWithShape="0">
                    <a:srgbClr val="990000"/>
                  </a:outerShdw>
                </a:effectLst>
              </a:rPr>
              <a:t>  </a:t>
            </a:r>
            <a:br>
              <a:rPr lang="el-GR" sz="4400" kern="10" dirty="0">
                <a:ln w="19050">
                  <a:solidFill>
                    <a:srgbClr val="99CCFF"/>
                  </a:solidFill>
                  <a:round/>
                  <a:headEnd/>
                  <a:tailEnd/>
                </a:ln>
                <a:solidFill>
                  <a:srgbClr val="0066CC"/>
                </a:solidFill>
                <a:effectLst>
                  <a:outerShdw dist="35921" dir="2700000" algn="ctr" rotWithShape="0">
                    <a:srgbClr val="990000"/>
                  </a:outerShdw>
                </a:effectLst>
              </a:rPr>
            </a:br>
            <a:br>
              <a:rPr lang="el-GR" sz="4400" kern="10" dirty="0">
                <a:ln w="19050">
                  <a:solidFill>
                    <a:srgbClr val="99CCFF"/>
                  </a:solidFill>
                  <a:round/>
                  <a:headEnd/>
                  <a:tailEnd/>
                </a:ln>
                <a:solidFill>
                  <a:srgbClr val="0066CC"/>
                </a:solidFill>
                <a:effectLst>
                  <a:outerShdw dist="35921" dir="2700000" algn="ctr" rotWithShape="0">
                    <a:srgbClr val="990000"/>
                  </a:outerShdw>
                </a:effectLst>
              </a:rPr>
            </a:br>
            <a:r>
              <a:rPr lang="el-GR" sz="4400" kern="10" dirty="0">
                <a:ln w="19050">
                  <a:solidFill>
                    <a:srgbClr val="99CCFF"/>
                  </a:solidFill>
                  <a:round/>
                  <a:headEnd/>
                  <a:tailEnd/>
                </a:ln>
                <a:solidFill>
                  <a:srgbClr val="0066CC"/>
                </a:solidFill>
                <a:effectLst>
                  <a:outerShdw dist="35921" dir="2700000" algn="ctr" rotWithShape="0">
                    <a:srgbClr val="990000"/>
                  </a:outerShdw>
                </a:effectLst>
              </a:rPr>
              <a:t> </a:t>
            </a:r>
            <a:br>
              <a:rPr lang="el-GR" sz="4400" kern="10" dirty="0">
                <a:ln w="19050">
                  <a:solidFill>
                    <a:srgbClr val="99CCFF"/>
                  </a:solidFill>
                  <a:round/>
                  <a:headEnd/>
                  <a:tailEnd/>
                </a:ln>
                <a:solidFill>
                  <a:srgbClr val="0066CC"/>
                </a:solidFill>
                <a:effectLst>
                  <a:outerShdw dist="35921" dir="2700000" algn="ctr" rotWithShape="0">
                    <a:srgbClr val="990000"/>
                  </a:outerShdw>
                </a:effectLst>
              </a:rPr>
            </a:br>
            <a:br>
              <a:rPr lang="el-GR" sz="4400" kern="10" dirty="0">
                <a:ln w="19050">
                  <a:solidFill>
                    <a:srgbClr val="99CCFF"/>
                  </a:solidFill>
                  <a:round/>
                  <a:headEnd/>
                  <a:tailEnd/>
                </a:ln>
                <a:solidFill>
                  <a:srgbClr val="0066CC"/>
                </a:solidFill>
                <a:effectLst>
                  <a:outerShdw dist="35921" dir="2700000" algn="ctr" rotWithShape="0">
                    <a:srgbClr val="990000"/>
                  </a:outerShdw>
                </a:effectLst>
              </a:rPr>
            </a:br>
            <a:br>
              <a:rPr lang="en-US" sz="4400" kern="10" dirty="0">
                <a:ln w="19050">
                  <a:solidFill>
                    <a:srgbClr val="99CCFF"/>
                  </a:solidFill>
                  <a:round/>
                  <a:headEnd/>
                  <a:tailEnd/>
                </a:ln>
                <a:solidFill>
                  <a:srgbClr val="0066CC"/>
                </a:solidFill>
                <a:effectLst>
                  <a:outerShdw dist="35921" dir="2700000" algn="ctr" rotWithShape="0">
                    <a:srgbClr val="990000"/>
                  </a:outerShdw>
                </a:effectLst>
              </a:rPr>
            </a:br>
            <a:r>
              <a:rPr lang="el-GR" sz="4400" kern="10" dirty="0" err="1">
                <a:ln w="19050">
                  <a:solidFill>
                    <a:srgbClr val="99CCFF"/>
                  </a:solidFill>
                  <a:round/>
                  <a:headEnd/>
                  <a:tailEnd/>
                </a:ln>
                <a:solidFill>
                  <a:srgbClr val="0066CC"/>
                </a:solidFill>
                <a:effectLst>
                  <a:outerShdw dist="35921" dir="2700000" algn="ctr" rotWithShape="0">
                    <a:srgbClr val="990000"/>
                  </a:outerShdw>
                </a:effectLst>
              </a:rPr>
              <a:t>προκβαντομηχανική</a:t>
            </a:r>
            <a:r>
              <a:rPr lang="el-GR" sz="4400" kern="10" dirty="0">
                <a:ln w="19050">
                  <a:solidFill>
                    <a:srgbClr val="99CCFF"/>
                  </a:solidFill>
                  <a:round/>
                  <a:headEnd/>
                  <a:tailEnd/>
                </a:ln>
                <a:solidFill>
                  <a:srgbClr val="0066CC"/>
                </a:solidFill>
                <a:effectLst>
                  <a:outerShdw dist="35921" dir="2700000" algn="ctr" rotWithShape="0">
                    <a:srgbClr val="990000"/>
                  </a:outerShdw>
                </a:effectLst>
              </a:rPr>
              <a:t> περιγραφή </a:t>
            </a:r>
            <a:r>
              <a:rPr lang="el-GR" sz="4400" kern="10" dirty="0">
                <a:ln w="19050">
                  <a:solidFill>
                    <a:srgbClr val="99CCFF"/>
                  </a:solidFill>
                  <a:round/>
                  <a:headEnd/>
                  <a:tailEnd/>
                </a:ln>
                <a:solidFill>
                  <a:srgbClr val="FF0000"/>
                </a:solidFill>
                <a:effectLst>
                  <a:outerShdw dist="35921" dir="2700000" algn="ctr" rotWithShape="0">
                    <a:srgbClr val="990000"/>
                  </a:outerShdw>
                </a:effectLst>
              </a:rPr>
              <a:t>ομοιοπολικού</a:t>
            </a:r>
            <a:r>
              <a:rPr lang="el-GR" sz="4400" kern="10" dirty="0">
                <a:ln w="19050">
                  <a:solidFill>
                    <a:srgbClr val="99CCFF"/>
                  </a:solidFill>
                  <a:round/>
                  <a:headEnd/>
                  <a:tailEnd/>
                </a:ln>
                <a:solidFill>
                  <a:srgbClr val="0066CC"/>
                </a:solidFill>
                <a:effectLst>
                  <a:outerShdw dist="35921" dir="2700000" algn="ctr" rotWithShape="0">
                    <a:srgbClr val="990000"/>
                  </a:outerShdw>
                </a:effectLst>
              </a:rPr>
              <a:t> δεσμού</a:t>
            </a:r>
            <a:r>
              <a:rPr lang="en-US" sz="4400" kern="10" dirty="0">
                <a:ln w="19050">
                  <a:solidFill>
                    <a:srgbClr val="99CCFF"/>
                  </a:solidFill>
                  <a:round/>
                  <a:headEnd/>
                  <a:tailEnd/>
                </a:ln>
                <a:solidFill>
                  <a:srgbClr val="0066CC"/>
                </a:solidFill>
                <a:effectLst>
                  <a:outerShdw dist="35921" dir="2700000" algn="ctr" rotWithShape="0">
                    <a:srgbClr val="990000"/>
                  </a:outerShdw>
                </a:effectLst>
              </a:rPr>
              <a:t>:</a:t>
            </a:r>
            <a:br>
              <a:rPr lang="el-GR" sz="4400" kern="10" dirty="0">
                <a:ln w="19050">
                  <a:solidFill>
                    <a:srgbClr val="99CCFF"/>
                  </a:solidFill>
                  <a:round/>
                  <a:headEnd/>
                  <a:tailEnd/>
                </a:ln>
                <a:solidFill>
                  <a:srgbClr val="0066CC"/>
                </a:solidFill>
                <a:effectLst>
                  <a:outerShdw dist="35921" dir="2700000" algn="ctr" rotWithShape="0">
                    <a:srgbClr val="990000"/>
                  </a:outerShdw>
                </a:effectLst>
              </a:rPr>
            </a:br>
            <a:br>
              <a:rPr lang="el-GR" sz="4400" kern="10" dirty="0">
                <a:ln w="19050">
                  <a:solidFill>
                    <a:srgbClr val="99CCFF"/>
                  </a:solidFill>
                  <a:round/>
                  <a:headEnd/>
                  <a:tailEnd/>
                </a:ln>
                <a:solidFill>
                  <a:srgbClr val="0066CC"/>
                </a:solidFill>
                <a:effectLst>
                  <a:outerShdw dist="35921" dir="2700000" algn="ctr" rotWithShape="0">
                    <a:srgbClr val="990000"/>
                  </a:outerShdw>
                </a:effectLst>
              </a:rPr>
            </a:br>
            <a:br>
              <a:rPr lang="el-GR" sz="4400" kern="10" dirty="0">
                <a:ln w="19050">
                  <a:solidFill>
                    <a:srgbClr val="99CCFF"/>
                  </a:solidFill>
                  <a:round/>
                  <a:headEnd/>
                  <a:tailEnd/>
                </a:ln>
                <a:solidFill>
                  <a:srgbClr val="0066CC"/>
                </a:solidFill>
                <a:effectLst>
                  <a:outerShdw dist="35921" dir="2700000" algn="ctr" rotWithShape="0">
                    <a:srgbClr val="990000"/>
                  </a:outerShdw>
                </a:effectLst>
              </a:rPr>
            </a:br>
            <a:br>
              <a:rPr lang="el-GR" sz="4400" kern="10" dirty="0">
                <a:ln w="19050">
                  <a:solidFill>
                    <a:srgbClr val="99CCFF"/>
                  </a:solidFill>
                  <a:round/>
                  <a:headEnd/>
                  <a:tailEnd/>
                </a:ln>
                <a:solidFill>
                  <a:srgbClr val="0066CC"/>
                </a:solidFill>
                <a:effectLst>
                  <a:outerShdw dist="35921" dir="2700000" algn="ctr" rotWithShape="0">
                    <a:srgbClr val="990000"/>
                  </a:outerShdw>
                </a:effectLst>
              </a:rPr>
            </a:br>
            <a:r>
              <a:rPr lang="el-GR" sz="4400" kern="10" dirty="0">
                <a:ln w="19050">
                  <a:solidFill>
                    <a:srgbClr val="99CCFF"/>
                  </a:solidFill>
                  <a:round/>
                  <a:headEnd/>
                  <a:tailEnd/>
                </a:ln>
                <a:solidFill>
                  <a:srgbClr val="0066CC"/>
                </a:solidFill>
                <a:effectLst>
                  <a:outerShdw dist="35921" dir="2700000" algn="ctr" rotWithShape="0">
                    <a:srgbClr val="990000"/>
                  </a:outerShdw>
                </a:effectLst>
              </a:rPr>
              <a:t>κβαντομηχανική  περιγραφή  του </a:t>
            </a:r>
            <a:r>
              <a:rPr lang="el-GR" sz="4400" kern="10" dirty="0">
                <a:ln w="19050">
                  <a:solidFill>
                    <a:srgbClr val="99CCFF"/>
                  </a:solidFill>
                  <a:round/>
                  <a:headEnd/>
                  <a:tailEnd/>
                </a:ln>
                <a:solidFill>
                  <a:srgbClr val="FF0000"/>
                </a:solidFill>
                <a:effectLst>
                  <a:outerShdw dist="35921" dir="2700000" algn="ctr" rotWithShape="0">
                    <a:srgbClr val="990000"/>
                  </a:outerShdw>
                </a:effectLst>
              </a:rPr>
              <a:t>ομοιοπολικού</a:t>
            </a:r>
            <a:r>
              <a:rPr lang="el-GR" sz="4400" kern="10" dirty="0">
                <a:ln w="19050">
                  <a:solidFill>
                    <a:srgbClr val="99CCFF"/>
                  </a:solidFill>
                  <a:round/>
                  <a:headEnd/>
                  <a:tailEnd/>
                </a:ln>
                <a:solidFill>
                  <a:srgbClr val="0066CC"/>
                </a:solidFill>
                <a:effectLst>
                  <a:outerShdw dist="35921" dir="2700000" algn="ctr" rotWithShape="0">
                    <a:srgbClr val="990000"/>
                  </a:outerShdw>
                </a:effectLst>
              </a:rPr>
              <a:t>  δεσμού</a:t>
            </a:r>
            <a:endParaRPr lang="en-GR" dirty="0"/>
          </a:p>
        </p:txBody>
      </p:sp>
      <p:sp>
        <p:nvSpPr>
          <p:cNvPr id="3" name="Content Placeholder 2">
            <a:extLst>
              <a:ext uri="{FF2B5EF4-FFF2-40B4-BE49-F238E27FC236}">
                <a16:creationId xmlns:a16="http://schemas.microsoft.com/office/drawing/2014/main" id="{A7C63BCD-BCE0-8591-C513-32A488577514}"/>
              </a:ext>
            </a:extLst>
          </p:cNvPr>
          <p:cNvSpPr>
            <a:spLocks noGrp="1"/>
          </p:cNvSpPr>
          <p:nvPr>
            <p:ph idx="1"/>
          </p:nvPr>
        </p:nvSpPr>
        <p:spPr/>
        <p:txBody>
          <a:bodyPr/>
          <a:lstStyle/>
          <a:p>
            <a:pPr marL="0" indent="0" eaLnBrk="1" hangingPunct="1">
              <a:spcBef>
                <a:spcPct val="50000"/>
              </a:spcBef>
              <a:buClr>
                <a:srgbClr val="0000FF"/>
              </a:buClr>
              <a:buNone/>
            </a:pPr>
            <a:r>
              <a:rPr lang="en-US" altLang="en-GR" sz="3200" b="1" dirty="0">
                <a:solidFill>
                  <a:srgbClr val="0000FF"/>
                </a:solidFill>
              </a:rPr>
              <a:t>     </a:t>
            </a:r>
            <a:r>
              <a:rPr lang="el-GR" altLang="en-GR" sz="3200" b="1" dirty="0">
                <a:solidFill>
                  <a:srgbClr val="0000FF"/>
                </a:solidFill>
              </a:rPr>
              <a:t>Καν</a:t>
            </a:r>
            <a:r>
              <a:rPr lang="en-US" altLang="en-GR" sz="3200" b="1" dirty="0" err="1">
                <a:solidFill>
                  <a:srgbClr val="0000FF"/>
                </a:solidFill>
              </a:rPr>
              <a:t>ό</a:t>
            </a:r>
            <a:r>
              <a:rPr lang="el-GR" altLang="en-GR" sz="3200" b="1" dirty="0" err="1">
                <a:solidFill>
                  <a:srgbClr val="0000FF"/>
                </a:solidFill>
              </a:rPr>
              <a:t>νας</a:t>
            </a:r>
            <a:r>
              <a:rPr lang="el-GR" altLang="en-GR" sz="3200" b="1" dirty="0">
                <a:solidFill>
                  <a:srgbClr val="0000FF"/>
                </a:solidFill>
              </a:rPr>
              <a:t> της οκτάδας,</a:t>
            </a:r>
            <a:r>
              <a:rPr lang="en-US" altLang="en-GR" sz="3200" b="1" dirty="0">
                <a:solidFill>
                  <a:srgbClr val="0000FF"/>
                </a:solidFill>
              </a:rPr>
              <a:t> </a:t>
            </a:r>
            <a:r>
              <a:rPr lang="el-GR" altLang="en-GR" sz="3200" b="1" dirty="0" err="1">
                <a:solidFill>
                  <a:srgbClr val="0000FF"/>
                </a:solidFill>
              </a:rPr>
              <a:t>ηλεκτρονιακοί</a:t>
            </a:r>
            <a:r>
              <a:rPr lang="el-GR" altLang="en-GR" sz="3200" b="1" dirty="0">
                <a:solidFill>
                  <a:srgbClr val="0000FF"/>
                </a:solidFill>
              </a:rPr>
              <a:t> τύποι κατά </a:t>
            </a:r>
            <a:r>
              <a:rPr lang="en-US" altLang="en-GR" sz="3200" b="1" dirty="0">
                <a:solidFill>
                  <a:srgbClr val="0000FF"/>
                </a:solidFill>
              </a:rPr>
              <a:t>Lewis</a:t>
            </a:r>
            <a:endParaRPr lang="el-GR" altLang="en-GR" sz="3200" b="1" dirty="0">
              <a:solidFill>
                <a:srgbClr val="0000FF"/>
              </a:solidFill>
            </a:endParaRPr>
          </a:p>
          <a:p>
            <a:pPr marL="0" indent="0" eaLnBrk="1" hangingPunct="1">
              <a:spcBef>
                <a:spcPct val="50000"/>
              </a:spcBef>
              <a:buClr>
                <a:srgbClr val="0000FF"/>
              </a:buClr>
              <a:buNone/>
            </a:pPr>
            <a:endParaRPr lang="el-GR" altLang="en-GR" sz="3200" b="1" dirty="0">
              <a:solidFill>
                <a:srgbClr val="0000FF"/>
              </a:solidFill>
            </a:endParaRPr>
          </a:p>
          <a:p>
            <a:pPr marL="0" indent="0" eaLnBrk="1" hangingPunct="1">
              <a:spcBef>
                <a:spcPct val="50000"/>
              </a:spcBef>
              <a:buClr>
                <a:srgbClr val="0000FF"/>
              </a:buClr>
              <a:buNone/>
            </a:pPr>
            <a:endParaRPr lang="en-US" altLang="en-GR" sz="3200" b="1" dirty="0">
              <a:solidFill>
                <a:srgbClr val="0000FF"/>
              </a:solidFill>
            </a:endParaRPr>
          </a:p>
          <a:p>
            <a:pPr marL="0" indent="0" eaLnBrk="1" hangingPunct="1">
              <a:spcBef>
                <a:spcPct val="50000"/>
              </a:spcBef>
              <a:buClr>
                <a:srgbClr val="0000FF"/>
              </a:buClr>
              <a:buNone/>
            </a:pPr>
            <a:endParaRPr lang="en-US" altLang="en-GR" sz="3200" b="1" dirty="0">
              <a:solidFill>
                <a:srgbClr val="0000FF"/>
              </a:solidFill>
            </a:endParaRPr>
          </a:p>
          <a:p>
            <a:pPr eaLnBrk="1" hangingPunct="1">
              <a:spcBef>
                <a:spcPct val="50000"/>
              </a:spcBef>
              <a:buClr>
                <a:srgbClr val="0000FF"/>
              </a:buClr>
              <a:buFont typeface="Wingdings" pitchFamily="2" charset="2"/>
              <a:buChar char="§"/>
            </a:pPr>
            <a:r>
              <a:rPr lang="en-US" altLang="en-GR" sz="3200" b="1" dirty="0">
                <a:solidFill>
                  <a:srgbClr val="0000FF"/>
                </a:solidFill>
              </a:rPr>
              <a:t>    </a:t>
            </a:r>
            <a:r>
              <a:rPr lang="el-GR" altLang="en-GR" sz="3200" b="1" dirty="0">
                <a:solidFill>
                  <a:srgbClr val="0000FF"/>
                </a:solidFill>
              </a:rPr>
              <a:t>θεωρία  μοριακών  τροχιακών</a:t>
            </a:r>
          </a:p>
          <a:p>
            <a:pPr eaLnBrk="1" hangingPunct="1">
              <a:spcBef>
                <a:spcPct val="50000"/>
              </a:spcBef>
              <a:buClr>
                <a:srgbClr val="0000FF"/>
              </a:buClr>
              <a:buFont typeface="Wingdings" pitchFamily="2" charset="2"/>
              <a:buChar char="§"/>
            </a:pPr>
            <a:r>
              <a:rPr lang="en-US" altLang="en-GR" sz="3200" b="1" dirty="0">
                <a:solidFill>
                  <a:srgbClr val="0000FF"/>
                </a:solidFill>
              </a:rPr>
              <a:t>    </a:t>
            </a:r>
            <a:r>
              <a:rPr lang="el-GR" altLang="en-GR" sz="3200" b="1" dirty="0">
                <a:solidFill>
                  <a:srgbClr val="0000FF"/>
                </a:solidFill>
              </a:rPr>
              <a:t>θεωρία  δεσμού  σθένους(</a:t>
            </a:r>
            <a:r>
              <a:rPr lang="en-US" altLang="en-GR" sz="3200" b="1" dirty="0">
                <a:solidFill>
                  <a:srgbClr val="0000FF"/>
                </a:solidFill>
              </a:rPr>
              <a:t> VALENCE BOND THEORY</a:t>
            </a:r>
            <a:r>
              <a:rPr lang="el-GR" altLang="en-GR" sz="3200" b="1" dirty="0">
                <a:solidFill>
                  <a:srgbClr val="0000FF"/>
                </a:solidFill>
              </a:rPr>
              <a:t> </a:t>
            </a:r>
            <a:r>
              <a:rPr lang="en-US" altLang="en-GR" sz="3200" b="1" dirty="0">
                <a:solidFill>
                  <a:srgbClr val="0000FF"/>
                </a:solidFill>
              </a:rPr>
              <a:t>)</a:t>
            </a:r>
            <a:endParaRPr lang="el-GR" altLang="en-GR" sz="3200" b="1" dirty="0">
              <a:solidFill>
                <a:srgbClr val="0000FF"/>
              </a:solidFill>
            </a:endParaRPr>
          </a:p>
          <a:p>
            <a:endParaRPr lang="en-GR" dirty="0"/>
          </a:p>
        </p:txBody>
      </p:sp>
    </p:spTree>
    <p:extLst>
      <p:ext uri="{BB962C8B-B14F-4D97-AF65-F5344CB8AC3E}">
        <p14:creationId xmlns:p14="http://schemas.microsoft.com/office/powerpoint/2010/main" val="185932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a:extLst>
              <a:ext uri="{FF2B5EF4-FFF2-40B4-BE49-F238E27FC236}">
                <a16:creationId xmlns:a16="http://schemas.microsoft.com/office/drawing/2014/main" id="{BCB02FAB-51C1-7D4D-79A7-1A8BBBE1DA7F}"/>
              </a:ext>
            </a:extLst>
          </p:cNvPr>
          <p:cNvSpPr txBox="1">
            <a:spLocks noChangeArrowheads="1"/>
          </p:cNvSpPr>
          <p:nvPr/>
        </p:nvSpPr>
        <p:spPr bwMode="auto">
          <a:xfrm>
            <a:off x="1608740" y="269081"/>
            <a:ext cx="1296987"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buFontTx/>
              <a:buAutoNum type="arabicPeriod" startAt="5"/>
            </a:pPr>
            <a:r>
              <a:rPr lang="en-US" altLang="en-GR" sz="2400" b="1" dirty="0"/>
              <a:t>NH</a:t>
            </a:r>
            <a:r>
              <a:rPr lang="en-US" altLang="en-GR" sz="2400" b="1" baseline="-25000" dirty="0"/>
              <a:t>3</a:t>
            </a:r>
            <a:endParaRPr lang="el-GR" altLang="en-GR" sz="2400" b="1" baseline="-25000" dirty="0"/>
          </a:p>
        </p:txBody>
      </p:sp>
      <p:sp>
        <p:nvSpPr>
          <p:cNvPr id="11270" name="Text Box 6">
            <a:extLst>
              <a:ext uri="{FF2B5EF4-FFF2-40B4-BE49-F238E27FC236}">
                <a16:creationId xmlns:a16="http://schemas.microsoft.com/office/drawing/2014/main" id="{65562EF5-CED4-1059-A927-D4EDC3E04DF2}"/>
              </a:ext>
            </a:extLst>
          </p:cNvPr>
          <p:cNvSpPr txBox="1">
            <a:spLocks noChangeArrowheads="1"/>
          </p:cNvSpPr>
          <p:nvPr/>
        </p:nvSpPr>
        <p:spPr bwMode="auto">
          <a:xfrm>
            <a:off x="3251201" y="188913"/>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baseline="-25000"/>
              <a:t>1</a:t>
            </a:r>
            <a:r>
              <a:rPr lang="el-GR" altLang="en-GR" sz="2400"/>
              <a:t>Η: 1</a:t>
            </a:r>
            <a:r>
              <a:rPr lang="en-US" altLang="en-GR" sz="2400"/>
              <a:t>s</a:t>
            </a:r>
            <a:r>
              <a:rPr lang="en-US" altLang="en-GR" sz="2400" baseline="30000"/>
              <a:t>1</a:t>
            </a:r>
            <a:endParaRPr lang="el-GR" altLang="en-GR" sz="2400" baseline="30000"/>
          </a:p>
        </p:txBody>
      </p:sp>
      <p:sp>
        <p:nvSpPr>
          <p:cNvPr id="11271" name="Text Box 7">
            <a:extLst>
              <a:ext uri="{FF2B5EF4-FFF2-40B4-BE49-F238E27FC236}">
                <a16:creationId xmlns:a16="http://schemas.microsoft.com/office/drawing/2014/main" id="{302D7D6F-DFD1-9767-E5B7-B168B5176DD4}"/>
              </a:ext>
            </a:extLst>
          </p:cNvPr>
          <p:cNvSpPr txBox="1">
            <a:spLocks noChangeArrowheads="1"/>
          </p:cNvSpPr>
          <p:nvPr/>
        </p:nvSpPr>
        <p:spPr bwMode="auto">
          <a:xfrm>
            <a:off x="4800601" y="1889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baseline="-25000"/>
              <a:t>7</a:t>
            </a:r>
            <a:r>
              <a:rPr lang="en-US" altLang="en-GR" sz="2400"/>
              <a:t>N</a:t>
            </a:r>
            <a:r>
              <a:rPr lang="el-GR" altLang="en-GR" sz="2400"/>
              <a:t>: 1</a:t>
            </a:r>
            <a:r>
              <a:rPr lang="en-US" altLang="en-GR" sz="2400"/>
              <a:t>s</a:t>
            </a:r>
            <a:r>
              <a:rPr lang="en-US" altLang="en-GR" sz="2400" baseline="30000"/>
              <a:t>2</a:t>
            </a:r>
            <a:r>
              <a:rPr lang="en-US" altLang="en-GR" sz="2400"/>
              <a:t>2s</a:t>
            </a:r>
            <a:r>
              <a:rPr lang="en-US" altLang="en-GR" sz="2400" baseline="30000"/>
              <a:t>2</a:t>
            </a:r>
            <a:r>
              <a:rPr lang="en-US" altLang="en-GR" sz="2400"/>
              <a:t>2p</a:t>
            </a:r>
            <a:r>
              <a:rPr lang="en-US" altLang="en-GR" sz="2400" baseline="30000"/>
              <a:t>3</a:t>
            </a:r>
            <a:endParaRPr lang="el-GR" altLang="en-GR" sz="2400" baseline="30000"/>
          </a:p>
        </p:txBody>
      </p:sp>
      <p:sp>
        <p:nvSpPr>
          <p:cNvPr id="11286" name="Text Box 22">
            <a:extLst>
              <a:ext uri="{FF2B5EF4-FFF2-40B4-BE49-F238E27FC236}">
                <a16:creationId xmlns:a16="http://schemas.microsoft.com/office/drawing/2014/main" id="{7E24CA87-DDF9-EDD6-B9C1-ECC6CDA376EC}"/>
              </a:ext>
            </a:extLst>
          </p:cNvPr>
          <p:cNvSpPr txBox="1">
            <a:spLocks noChangeArrowheads="1"/>
          </p:cNvSpPr>
          <p:nvPr/>
        </p:nvSpPr>
        <p:spPr bwMode="auto">
          <a:xfrm>
            <a:off x="1558925" y="1052513"/>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N:</a:t>
            </a:r>
            <a:endParaRPr lang="el-GR" altLang="en-GR" sz="2400"/>
          </a:p>
        </p:txBody>
      </p:sp>
      <p:sp>
        <p:nvSpPr>
          <p:cNvPr id="11287" name="Line 23">
            <a:extLst>
              <a:ext uri="{FF2B5EF4-FFF2-40B4-BE49-F238E27FC236}">
                <a16:creationId xmlns:a16="http://schemas.microsoft.com/office/drawing/2014/main" id="{EAFA9EE4-1460-B2B0-75BA-2FC669983944}"/>
              </a:ext>
            </a:extLst>
          </p:cNvPr>
          <p:cNvSpPr>
            <a:spLocks noChangeShapeType="1"/>
          </p:cNvSpPr>
          <p:nvPr/>
        </p:nvSpPr>
        <p:spPr bwMode="auto">
          <a:xfrm>
            <a:off x="2135189" y="1385888"/>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288" name="Line 24">
            <a:extLst>
              <a:ext uri="{FF2B5EF4-FFF2-40B4-BE49-F238E27FC236}">
                <a16:creationId xmlns:a16="http://schemas.microsoft.com/office/drawing/2014/main" id="{8D44D751-CDA0-47FB-BD53-F343D5207B25}"/>
              </a:ext>
            </a:extLst>
          </p:cNvPr>
          <p:cNvSpPr>
            <a:spLocks noChangeShapeType="1"/>
          </p:cNvSpPr>
          <p:nvPr/>
        </p:nvSpPr>
        <p:spPr bwMode="auto">
          <a:xfrm>
            <a:off x="2854326" y="1385888"/>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289" name="Line 25">
            <a:extLst>
              <a:ext uri="{FF2B5EF4-FFF2-40B4-BE49-F238E27FC236}">
                <a16:creationId xmlns:a16="http://schemas.microsoft.com/office/drawing/2014/main" id="{D3EFBED2-3BEB-12ED-FC54-FEF207DD9A98}"/>
              </a:ext>
            </a:extLst>
          </p:cNvPr>
          <p:cNvSpPr>
            <a:spLocks noChangeShapeType="1"/>
          </p:cNvSpPr>
          <p:nvPr/>
        </p:nvSpPr>
        <p:spPr bwMode="auto">
          <a:xfrm>
            <a:off x="3575051" y="1385888"/>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290" name="Line 26">
            <a:extLst>
              <a:ext uri="{FF2B5EF4-FFF2-40B4-BE49-F238E27FC236}">
                <a16:creationId xmlns:a16="http://schemas.microsoft.com/office/drawing/2014/main" id="{C63EE738-159C-C979-75F0-8FD6E0988D79}"/>
              </a:ext>
            </a:extLst>
          </p:cNvPr>
          <p:cNvSpPr>
            <a:spLocks noChangeShapeType="1"/>
          </p:cNvSpPr>
          <p:nvPr/>
        </p:nvSpPr>
        <p:spPr bwMode="auto">
          <a:xfrm>
            <a:off x="4367214" y="1385888"/>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291" name="Line 27">
            <a:extLst>
              <a:ext uri="{FF2B5EF4-FFF2-40B4-BE49-F238E27FC236}">
                <a16:creationId xmlns:a16="http://schemas.microsoft.com/office/drawing/2014/main" id="{20932CEE-5390-CA2E-EBCE-622C6254B04D}"/>
              </a:ext>
            </a:extLst>
          </p:cNvPr>
          <p:cNvSpPr>
            <a:spLocks noChangeShapeType="1"/>
          </p:cNvSpPr>
          <p:nvPr/>
        </p:nvSpPr>
        <p:spPr bwMode="auto">
          <a:xfrm>
            <a:off x="5159376" y="1385888"/>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292" name="Line 28">
            <a:extLst>
              <a:ext uri="{FF2B5EF4-FFF2-40B4-BE49-F238E27FC236}">
                <a16:creationId xmlns:a16="http://schemas.microsoft.com/office/drawing/2014/main" id="{B2D55507-392B-199E-9F5A-20DF7614D39D}"/>
              </a:ext>
            </a:extLst>
          </p:cNvPr>
          <p:cNvSpPr>
            <a:spLocks noChangeShapeType="1"/>
          </p:cNvSpPr>
          <p:nvPr/>
        </p:nvSpPr>
        <p:spPr bwMode="auto">
          <a:xfrm flipV="1">
            <a:off x="2278063" y="1098550"/>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293" name="Line 29">
            <a:extLst>
              <a:ext uri="{FF2B5EF4-FFF2-40B4-BE49-F238E27FC236}">
                <a16:creationId xmlns:a16="http://schemas.microsoft.com/office/drawing/2014/main" id="{257AB046-E82B-5298-2BF7-58598B2B6B73}"/>
              </a:ext>
            </a:extLst>
          </p:cNvPr>
          <p:cNvSpPr>
            <a:spLocks noChangeShapeType="1"/>
          </p:cNvSpPr>
          <p:nvPr/>
        </p:nvSpPr>
        <p:spPr bwMode="auto">
          <a:xfrm rot="10800000" flipV="1">
            <a:off x="2422525" y="1098550"/>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294" name="Line 30">
            <a:extLst>
              <a:ext uri="{FF2B5EF4-FFF2-40B4-BE49-F238E27FC236}">
                <a16:creationId xmlns:a16="http://schemas.microsoft.com/office/drawing/2014/main" id="{B5A9CD76-7568-8EF2-BFCF-34F226F5EE3C}"/>
              </a:ext>
            </a:extLst>
          </p:cNvPr>
          <p:cNvSpPr>
            <a:spLocks noChangeShapeType="1"/>
          </p:cNvSpPr>
          <p:nvPr/>
        </p:nvSpPr>
        <p:spPr bwMode="auto">
          <a:xfrm flipV="1">
            <a:off x="3070225" y="1098550"/>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295" name="Line 31">
            <a:extLst>
              <a:ext uri="{FF2B5EF4-FFF2-40B4-BE49-F238E27FC236}">
                <a16:creationId xmlns:a16="http://schemas.microsoft.com/office/drawing/2014/main" id="{6B159368-9FA5-DC8C-2872-CD54CA809697}"/>
              </a:ext>
            </a:extLst>
          </p:cNvPr>
          <p:cNvSpPr>
            <a:spLocks noChangeShapeType="1"/>
          </p:cNvSpPr>
          <p:nvPr/>
        </p:nvSpPr>
        <p:spPr bwMode="auto">
          <a:xfrm rot="10800000" flipV="1">
            <a:off x="3214688" y="1098550"/>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296" name="Line 32">
            <a:extLst>
              <a:ext uri="{FF2B5EF4-FFF2-40B4-BE49-F238E27FC236}">
                <a16:creationId xmlns:a16="http://schemas.microsoft.com/office/drawing/2014/main" id="{6F7C03D3-2543-D812-114D-A7627DB287DD}"/>
              </a:ext>
            </a:extLst>
          </p:cNvPr>
          <p:cNvSpPr>
            <a:spLocks noChangeShapeType="1"/>
          </p:cNvSpPr>
          <p:nvPr/>
        </p:nvSpPr>
        <p:spPr bwMode="auto">
          <a:xfrm flipV="1">
            <a:off x="3792538" y="1098550"/>
            <a:ext cx="0" cy="2873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297" name="Line 33">
            <a:extLst>
              <a:ext uri="{FF2B5EF4-FFF2-40B4-BE49-F238E27FC236}">
                <a16:creationId xmlns:a16="http://schemas.microsoft.com/office/drawing/2014/main" id="{4BCDBBF5-DF3B-BA65-45F5-9F21A24EE0B6}"/>
              </a:ext>
            </a:extLst>
          </p:cNvPr>
          <p:cNvSpPr>
            <a:spLocks noChangeShapeType="1"/>
          </p:cNvSpPr>
          <p:nvPr/>
        </p:nvSpPr>
        <p:spPr bwMode="auto">
          <a:xfrm flipV="1">
            <a:off x="4584700" y="1098550"/>
            <a:ext cx="0" cy="2873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298" name="Line 34">
            <a:extLst>
              <a:ext uri="{FF2B5EF4-FFF2-40B4-BE49-F238E27FC236}">
                <a16:creationId xmlns:a16="http://schemas.microsoft.com/office/drawing/2014/main" id="{944E522A-F0F5-B4D4-019A-EB2F88ED5E6A}"/>
              </a:ext>
            </a:extLst>
          </p:cNvPr>
          <p:cNvSpPr>
            <a:spLocks noChangeShapeType="1"/>
          </p:cNvSpPr>
          <p:nvPr/>
        </p:nvSpPr>
        <p:spPr bwMode="auto">
          <a:xfrm flipV="1">
            <a:off x="5302250" y="1098550"/>
            <a:ext cx="0" cy="2873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299" name="Text Box 35">
            <a:extLst>
              <a:ext uri="{FF2B5EF4-FFF2-40B4-BE49-F238E27FC236}">
                <a16:creationId xmlns:a16="http://schemas.microsoft.com/office/drawing/2014/main" id="{392F6AD2-7DCE-A5D0-7B25-4494F5AF321D}"/>
              </a:ext>
            </a:extLst>
          </p:cNvPr>
          <p:cNvSpPr txBox="1">
            <a:spLocks noChangeArrowheads="1"/>
          </p:cNvSpPr>
          <p:nvPr/>
        </p:nvSpPr>
        <p:spPr bwMode="auto">
          <a:xfrm>
            <a:off x="3648075" y="1339851"/>
            <a:ext cx="50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x</a:t>
            </a:r>
            <a:endParaRPr lang="el-GR" altLang="en-GR" sz="1800" b="1"/>
          </a:p>
        </p:txBody>
      </p:sp>
      <p:sp>
        <p:nvSpPr>
          <p:cNvPr id="11300" name="Text Box 36">
            <a:extLst>
              <a:ext uri="{FF2B5EF4-FFF2-40B4-BE49-F238E27FC236}">
                <a16:creationId xmlns:a16="http://schemas.microsoft.com/office/drawing/2014/main" id="{0FFDE285-CF2F-78A9-A9AF-EBFB126B30D7}"/>
              </a:ext>
            </a:extLst>
          </p:cNvPr>
          <p:cNvSpPr txBox="1">
            <a:spLocks noChangeArrowheads="1"/>
          </p:cNvSpPr>
          <p:nvPr/>
        </p:nvSpPr>
        <p:spPr bwMode="auto">
          <a:xfrm>
            <a:off x="4440239" y="1339851"/>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y</a:t>
            </a:r>
            <a:endParaRPr lang="el-GR" altLang="en-GR" sz="1800" b="1"/>
          </a:p>
        </p:txBody>
      </p:sp>
      <p:sp>
        <p:nvSpPr>
          <p:cNvPr id="11301" name="Text Box 37">
            <a:extLst>
              <a:ext uri="{FF2B5EF4-FFF2-40B4-BE49-F238E27FC236}">
                <a16:creationId xmlns:a16="http://schemas.microsoft.com/office/drawing/2014/main" id="{BCCB21DB-7361-FE16-F504-1B54E73496A8}"/>
              </a:ext>
            </a:extLst>
          </p:cNvPr>
          <p:cNvSpPr txBox="1">
            <a:spLocks noChangeArrowheads="1"/>
          </p:cNvSpPr>
          <p:nvPr/>
        </p:nvSpPr>
        <p:spPr bwMode="auto">
          <a:xfrm>
            <a:off x="5160964" y="1339851"/>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z</a:t>
            </a:r>
            <a:endParaRPr lang="el-GR" altLang="en-GR" sz="1800" b="1"/>
          </a:p>
        </p:txBody>
      </p:sp>
      <p:sp>
        <p:nvSpPr>
          <p:cNvPr id="11302" name="Text Box 38">
            <a:extLst>
              <a:ext uri="{FF2B5EF4-FFF2-40B4-BE49-F238E27FC236}">
                <a16:creationId xmlns:a16="http://schemas.microsoft.com/office/drawing/2014/main" id="{2B704700-959A-3A7F-DCB7-E3F50F9B37FD}"/>
              </a:ext>
            </a:extLst>
          </p:cNvPr>
          <p:cNvSpPr txBox="1">
            <a:spLocks noChangeArrowheads="1"/>
          </p:cNvSpPr>
          <p:nvPr/>
        </p:nvSpPr>
        <p:spPr bwMode="auto">
          <a:xfrm>
            <a:off x="6456363" y="1027113"/>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3 </a:t>
            </a:r>
            <a:r>
              <a:rPr lang="el-GR" altLang="en-GR" sz="2400"/>
              <a:t>Η: </a:t>
            </a:r>
            <a:endParaRPr lang="el-GR" altLang="en-GR" sz="2400" baseline="30000"/>
          </a:p>
        </p:txBody>
      </p:sp>
      <p:sp>
        <p:nvSpPr>
          <p:cNvPr id="11303" name="Line 39">
            <a:extLst>
              <a:ext uri="{FF2B5EF4-FFF2-40B4-BE49-F238E27FC236}">
                <a16:creationId xmlns:a16="http://schemas.microsoft.com/office/drawing/2014/main" id="{AF7791E3-1563-04F9-0B67-CC82129645CC}"/>
              </a:ext>
            </a:extLst>
          </p:cNvPr>
          <p:cNvSpPr>
            <a:spLocks noChangeShapeType="1"/>
          </p:cNvSpPr>
          <p:nvPr/>
        </p:nvSpPr>
        <p:spPr bwMode="auto">
          <a:xfrm>
            <a:off x="7246939" y="13874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304" name="Line 40">
            <a:extLst>
              <a:ext uri="{FF2B5EF4-FFF2-40B4-BE49-F238E27FC236}">
                <a16:creationId xmlns:a16="http://schemas.microsoft.com/office/drawing/2014/main" id="{BCB1BCD8-30AA-864C-696E-196F850DAF79}"/>
              </a:ext>
            </a:extLst>
          </p:cNvPr>
          <p:cNvSpPr>
            <a:spLocks noChangeShapeType="1"/>
          </p:cNvSpPr>
          <p:nvPr/>
        </p:nvSpPr>
        <p:spPr bwMode="auto">
          <a:xfrm rot="10800000" flipV="1">
            <a:off x="7535863" y="1052513"/>
            <a:ext cx="0" cy="333375"/>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305" name="Text Box 41">
            <a:extLst>
              <a:ext uri="{FF2B5EF4-FFF2-40B4-BE49-F238E27FC236}">
                <a16:creationId xmlns:a16="http://schemas.microsoft.com/office/drawing/2014/main" id="{3CF5E78C-1C90-EB13-8EE6-61E569A807E7}"/>
              </a:ext>
            </a:extLst>
          </p:cNvPr>
          <p:cNvSpPr txBox="1">
            <a:spLocks noChangeArrowheads="1"/>
          </p:cNvSpPr>
          <p:nvPr/>
        </p:nvSpPr>
        <p:spPr bwMode="auto">
          <a:xfrm>
            <a:off x="5951538" y="11255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a:t>
            </a:r>
            <a:endParaRPr lang="el-GR" altLang="en-GR" sz="2400"/>
          </a:p>
        </p:txBody>
      </p:sp>
      <p:grpSp>
        <p:nvGrpSpPr>
          <p:cNvPr id="4" name="Group 58">
            <a:extLst>
              <a:ext uri="{FF2B5EF4-FFF2-40B4-BE49-F238E27FC236}">
                <a16:creationId xmlns:a16="http://schemas.microsoft.com/office/drawing/2014/main" id="{63C0E66D-8CF2-8A00-56B5-611CDAEDD772}"/>
              </a:ext>
            </a:extLst>
          </p:cNvPr>
          <p:cNvGrpSpPr>
            <a:grpSpLocks/>
          </p:cNvGrpSpPr>
          <p:nvPr/>
        </p:nvGrpSpPr>
        <p:grpSpPr bwMode="auto">
          <a:xfrm>
            <a:off x="3719513" y="2513014"/>
            <a:ext cx="2449512" cy="1660525"/>
            <a:chOff x="4059" y="797"/>
            <a:chExt cx="1543" cy="1046"/>
          </a:xfrm>
        </p:grpSpPr>
        <p:sp>
          <p:nvSpPr>
            <p:cNvPr id="7199" name="Text Box 42">
              <a:extLst>
                <a:ext uri="{FF2B5EF4-FFF2-40B4-BE49-F238E27FC236}">
                  <a16:creationId xmlns:a16="http://schemas.microsoft.com/office/drawing/2014/main" id="{EF6B3DE1-6FAC-1F13-BF37-65A145179F94}"/>
                </a:ext>
              </a:extLst>
            </p:cNvPr>
            <p:cNvSpPr txBox="1">
              <a:spLocks noChangeArrowheads="1"/>
            </p:cNvSpPr>
            <p:nvPr/>
          </p:nvSpPr>
          <p:spPr bwMode="auto">
            <a:xfrm>
              <a:off x="4649" y="799"/>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3200"/>
                <a:t>N</a:t>
              </a:r>
              <a:endParaRPr lang="el-GR" altLang="en-GR" sz="3200"/>
            </a:p>
          </p:txBody>
        </p:sp>
        <p:sp>
          <p:nvSpPr>
            <p:cNvPr id="7200" name="Text Box 44">
              <a:extLst>
                <a:ext uri="{FF2B5EF4-FFF2-40B4-BE49-F238E27FC236}">
                  <a16:creationId xmlns:a16="http://schemas.microsoft.com/office/drawing/2014/main" id="{0F5CDE3C-FE12-1688-7E07-B6476825D46E}"/>
                </a:ext>
              </a:extLst>
            </p:cNvPr>
            <p:cNvSpPr txBox="1">
              <a:spLocks noChangeArrowheads="1"/>
            </p:cNvSpPr>
            <p:nvPr/>
          </p:nvSpPr>
          <p:spPr bwMode="auto">
            <a:xfrm>
              <a:off x="4059" y="797"/>
              <a:ext cx="3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3200"/>
                <a:t>H</a:t>
              </a:r>
              <a:endParaRPr lang="el-GR" altLang="en-GR" sz="3200"/>
            </a:p>
          </p:txBody>
        </p:sp>
        <p:sp>
          <p:nvSpPr>
            <p:cNvPr id="7201" name="Text Box 45">
              <a:extLst>
                <a:ext uri="{FF2B5EF4-FFF2-40B4-BE49-F238E27FC236}">
                  <a16:creationId xmlns:a16="http://schemas.microsoft.com/office/drawing/2014/main" id="{2469A805-6688-5C25-E817-FE394641A8C9}"/>
                </a:ext>
              </a:extLst>
            </p:cNvPr>
            <p:cNvSpPr txBox="1">
              <a:spLocks noChangeArrowheads="1"/>
            </p:cNvSpPr>
            <p:nvPr/>
          </p:nvSpPr>
          <p:spPr bwMode="auto">
            <a:xfrm>
              <a:off x="4649" y="1478"/>
              <a:ext cx="3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3200"/>
                <a:t>H</a:t>
              </a:r>
              <a:endParaRPr lang="el-GR" altLang="en-GR" sz="3200"/>
            </a:p>
          </p:txBody>
        </p:sp>
        <p:sp>
          <p:nvSpPr>
            <p:cNvPr id="7202" name="Text Box 46">
              <a:extLst>
                <a:ext uri="{FF2B5EF4-FFF2-40B4-BE49-F238E27FC236}">
                  <a16:creationId xmlns:a16="http://schemas.microsoft.com/office/drawing/2014/main" id="{8B555ED2-D6A2-36FE-3400-1CA5337EA857}"/>
                </a:ext>
              </a:extLst>
            </p:cNvPr>
            <p:cNvSpPr txBox="1">
              <a:spLocks noChangeArrowheads="1"/>
            </p:cNvSpPr>
            <p:nvPr/>
          </p:nvSpPr>
          <p:spPr bwMode="auto">
            <a:xfrm>
              <a:off x="5285" y="799"/>
              <a:ext cx="3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3200"/>
                <a:t>H</a:t>
              </a:r>
              <a:endParaRPr lang="el-GR" altLang="en-GR" sz="3200"/>
            </a:p>
          </p:txBody>
        </p:sp>
        <p:sp>
          <p:nvSpPr>
            <p:cNvPr id="7203" name="Line 47">
              <a:extLst>
                <a:ext uri="{FF2B5EF4-FFF2-40B4-BE49-F238E27FC236}">
                  <a16:creationId xmlns:a16="http://schemas.microsoft.com/office/drawing/2014/main" id="{D4E0A802-89AA-D7A5-AFD1-9FC2C0C42FDA}"/>
                </a:ext>
              </a:extLst>
            </p:cNvPr>
            <p:cNvSpPr>
              <a:spLocks noChangeShapeType="1"/>
            </p:cNvSpPr>
            <p:nvPr/>
          </p:nvSpPr>
          <p:spPr bwMode="auto">
            <a:xfrm>
              <a:off x="4331" y="981"/>
              <a:ext cx="3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7204" name="Line 48">
              <a:extLst>
                <a:ext uri="{FF2B5EF4-FFF2-40B4-BE49-F238E27FC236}">
                  <a16:creationId xmlns:a16="http://schemas.microsoft.com/office/drawing/2014/main" id="{39802515-D48F-2916-782F-7AE43A434EC0}"/>
                </a:ext>
              </a:extLst>
            </p:cNvPr>
            <p:cNvSpPr>
              <a:spLocks noChangeShapeType="1"/>
            </p:cNvSpPr>
            <p:nvPr/>
          </p:nvSpPr>
          <p:spPr bwMode="auto">
            <a:xfrm>
              <a:off x="4921" y="981"/>
              <a:ext cx="3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7205" name="Line 50">
              <a:extLst>
                <a:ext uri="{FF2B5EF4-FFF2-40B4-BE49-F238E27FC236}">
                  <a16:creationId xmlns:a16="http://schemas.microsoft.com/office/drawing/2014/main" id="{D30C65D8-C05C-508F-8292-891F4BC39623}"/>
                </a:ext>
              </a:extLst>
            </p:cNvPr>
            <p:cNvSpPr>
              <a:spLocks noChangeShapeType="1"/>
            </p:cNvSpPr>
            <p:nvPr/>
          </p:nvSpPr>
          <p:spPr bwMode="auto">
            <a:xfrm rot="5400000">
              <a:off x="4603" y="1299"/>
              <a:ext cx="3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11319" name="Text Box 55">
            <a:extLst>
              <a:ext uri="{FF2B5EF4-FFF2-40B4-BE49-F238E27FC236}">
                <a16:creationId xmlns:a16="http://schemas.microsoft.com/office/drawing/2014/main" id="{DFAE1724-88B5-7152-55B5-3C09ECD0E3BA}"/>
              </a:ext>
            </a:extLst>
          </p:cNvPr>
          <p:cNvSpPr txBox="1">
            <a:spLocks noChangeArrowheads="1"/>
          </p:cNvSpPr>
          <p:nvPr/>
        </p:nvSpPr>
        <p:spPr bwMode="auto">
          <a:xfrm>
            <a:off x="4872038" y="3044825"/>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600" b="1"/>
              <a:t>σ </a:t>
            </a:r>
            <a:r>
              <a:rPr lang="en-US" altLang="en-GR" sz="1600" b="1"/>
              <a:t>s-p</a:t>
            </a:r>
            <a:r>
              <a:rPr lang="en-US" altLang="en-GR" sz="1600" b="1" baseline="-25000"/>
              <a:t>z</a:t>
            </a:r>
            <a:endParaRPr lang="el-GR" altLang="en-GR" sz="1600" b="1" baseline="-25000"/>
          </a:p>
        </p:txBody>
      </p:sp>
      <p:sp>
        <p:nvSpPr>
          <p:cNvPr id="11320" name="Text Box 56">
            <a:extLst>
              <a:ext uri="{FF2B5EF4-FFF2-40B4-BE49-F238E27FC236}">
                <a16:creationId xmlns:a16="http://schemas.microsoft.com/office/drawing/2014/main" id="{27213559-4FAD-0183-DEBB-EA9F2F3DA79F}"/>
              </a:ext>
            </a:extLst>
          </p:cNvPr>
          <p:cNvSpPr txBox="1">
            <a:spLocks noChangeArrowheads="1"/>
          </p:cNvSpPr>
          <p:nvPr/>
        </p:nvSpPr>
        <p:spPr bwMode="auto">
          <a:xfrm>
            <a:off x="4079875" y="2420938"/>
            <a:ext cx="865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600" b="1"/>
              <a:t>σ </a:t>
            </a:r>
            <a:r>
              <a:rPr lang="en-US" altLang="en-GR" sz="1600" b="1"/>
              <a:t>s-p</a:t>
            </a:r>
            <a:r>
              <a:rPr lang="en-US" altLang="en-GR" sz="1600" b="1" baseline="-25000"/>
              <a:t>X</a:t>
            </a:r>
            <a:endParaRPr lang="el-GR" altLang="en-GR" sz="1600" b="1" baseline="-25000"/>
          </a:p>
        </p:txBody>
      </p:sp>
      <p:sp>
        <p:nvSpPr>
          <p:cNvPr id="11321" name="Text Box 57">
            <a:extLst>
              <a:ext uri="{FF2B5EF4-FFF2-40B4-BE49-F238E27FC236}">
                <a16:creationId xmlns:a16="http://schemas.microsoft.com/office/drawing/2014/main" id="{80B7ACF4-2748-C902-EBC6-CFA32DA0A7F6}"/>
              </a:ext>
            </a:extLst>
          </p:cNvPr>
          <p:cNvSpPr txBox="1">
            <a:spLocks noChangeArrowheads="1"/>
          </p:cNvSpPr>
          <p:nvPr/>
        </p:nvSpPr>
        <p:spPr bwMode="auto">
          <a:xfrm>
            <a:off x="5014914" y="2468563"/>
            <a:ext cx="865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600" b="1"/>
              <a:t>σ </a:t>
            </a:r>
            <a:r>
              <a:rPr lang="en-US" altLang="en-GR" sz="1600" b="1"/>
              <a:t>s-p</a:t>
            </a:r>
            <a:r>
              <a:rPr lang="en-US" altLang="en-GR" sz="1600" b="1" baseline="-25000"/>
              <a:t>y</a:t>
            </a:r>
            <a:endParaRPr lang="el-GR" altLang="en-GR" sz="1600" b="1"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fade">
                                      <p:cBhvr>
                                        <p:cTn id="12" dur="20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fade">
                                      <p:cBhvr>
                                        <p:cTn id="17" dur="2000"/>
                                        <p:tgtEl>
                                          <p:spTgt spid="112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86"/>
                                        </p:tgtEl>
                                        <p:attrNameLst>
                                          <p:attrName>style.visibility</p:attrName>
                                        </p:attrNameLst>
                                      </p:cBhvr>
                                      <p:to>
                                        <p:strVal val="visible"/>
                                      </p:to>
                                    </p:set>
                                    <p:animEffect transition="in" filter="fade">
                                      <p:cBhvr>
                                        <p:cTn id="22" dur="2000"/>
                                        <p:tgtEl>
                                          <p:spTgt spid="11286"/>
                                        </p:tgtEl>
                                      </p:cBhvr>
                                    </p:animEffect>
                                  </p:childTnLst>
                                </p:cTn>
                              </p:par>
                              <p:par>
                                <p:cTn id="23" presetID="10" presetClass="entr" presetSubtype="0" fill="hold" nodeType="withEffect">
                                  <p:stCondLst>
                                    <p:cond delay="0"/>
                                  </p:stCondLst>
                                  <p:childTnLst>
                                    <p:set>
                                      <p:cBhvr>
                                        <p:cTn id="24" dur="1" fill="hold">
                                          <p:stCondLst>
                                            <p:cond delay="0"/>
                                          </p:stCondLst>
                                        </p:cTn>
                                        <p:tgtEl>
                                          <p:spTgt spid="11287"/>
                                        </p:tgtEl>
                                        <p:attrNameLst>
                                          <p:attrName>style.visibility</p:attrName>
                                        </p:attrNameLst>
                                      </p:cBhvr>
                                      <p:to>
                                        <p:strVal val="visible"/>
                                      </p:to>
                                    </p:set>
                                    <p:animEffect transition="in" filter="fade">
                                      <p:cBhvr>
                                        <p:cTn id="25" dur="2000"/>
                                        <p:tgtEl>
                                          <p:spTgt spid="11287"/>
                                        </p:tgtEl>
                                      </p:cBhvr>
                                    </p:animEffect>
                                  </p:childTnLst>
                                </p:cTn>
                              </p:par>
                              <p:par>
                                <p:cTn id="26" presetID="10" presetClass="entr" presetSubtype="0" fill="hold" nodeType="withEffect">
                                  <p:stCondLst>
                                    <p:cond delay="0"/>
                                  </p:stCondLst>
                                  <p:childTnLst>
                                    <p:set>
                                      <p:cBhvr>
                                        <p:cTn id="27" dur="1" fill="hold">
                                          <p:stCondLst>
                                            <p:cond delay="0"/>
                                          </p:stCondLst>
                                        </p:cTn>
                                        <p:tgtEl>
                                          <p:spTgt spid="11288"/>
                                        </p:tgtEl>
                                        <p:attrNameLst>
                                          <p:attrName>style.visibility</p:attrName>
                                        </p:attrNameLst>
                                      </p:cBhvr>
                                      <p:to>
                                        <p:strVal val="visible"/>
                                      </p:to>
                                    </p:set>
                                    <p:animEffect transition="in" filter="fade">
                                      <p:cBhvr>
                                        <p:cTn id="28" dur="2000"/>
                                        <p:tgtEl>
                                          <p:spTgt spid="11288"/>
                                        </p:tgtEl>
                                      </p:cBhvr>
                                    </p:animEffect>
                                  </p:childTnLst>
                                </p:cTn>
                              </p:par>
                              <p:par>
                                <p:cTn id="29" presetID="10" presetClass="entr" presetSubtype="0" fill="hold" nodeType="withEffect">
                                  <p:stCondLst>
                                    <p:cond delay="0"/>
                                  </p:stCondLst>
                                  <p:childTnLst>
                                    <p:set>
                                      <p:cBhvr>
                                        <p:cTn id="30" dur="1" fill="hold">
                                          <p:stCondLst>
                                            <p:cond delay="0"/>
                                          </p:stCondLst>
                                        </p:cTn>
                                        <p:tgtEl>
                                          <p:spTgt spid="11289"/>
                                        </p:tgtEl>
                                        <p:attrNameLst>
                                          <p:attrName>style.visibility</p:attrName>
                                        </p:attrNameLst>
                                      </p:cBhvr>
                                      <p:to>
                                        <p:strVal val="visible"/>
                                      </p:to>
                                    </p:set>
                                    <p:animEffect transition="in" filter="fade">
                                      <p:cBhvr>
                                        <p:cTn id="31" dur="2000"/>
                                        <p:tgtEl>
                                          <p:spTgt spid="11289"/>
                                        </p:tgtEl>
                                      </p:cBhvr>
                                    </p:animEffect>
                                  </p:childTnLst>
                                </p:cTn>
                              </p:par>
                              <p:par>
                                <p:cTn id="32" presetID="10" presetClass="entr" presetSubtype="0" fill="hold" nodeType="withEffect">
                                  <p:stCondLst>
                                    <p:cond delay="0"/>
                                  </p:stCondLst>
                                  <p:childTnLst>
                                    <p:set>
                                      <p:cBhvr>
                                        <p:cTn id="33" dur="1" fill="hold">
                                          <p:stCondLst>
                                            <p:cond delay="0"/>
                                          </p:stCondLst>
                                        </p:cTn>
                                        <p:tgtEl>
                                          <p:spTgt spid="11290"/>
                                        </p:tgtEl>
                                        <p:attrNameLst>
                                          <p:attrName>style.visibility</p:attrName>
                                        </p:attrNameLst>
                                      </p:cBhvr>
                                      <p:to>
                                        <p:strVal val="visible"/>
                                      </p:to>
                                    </p:set>
                                    <p:animEffect transition="in" filter="fade">
                                      <p:cBhvr>
                                        <p:cTn id="34" dur="2000"/>
                                        <p:tgtEl>
                                          <p:spTgt spid="11290"/>
                                        </p:tgtEl>
                                      </p:cBhvr>
                                    </p:animEffect>
                                  </p:childTnLst>
                                </p:cTn>
                              </p:par>
                              <p:par>
                                <p:cTn id="35" presetID="10" presetClass="entr" presetSubtype="0" fill="hold" nodeType="withEffect">
                                  <p:stCondLst>
                                    <p:cond delay="0"/>
                                  </p:stCondLst>
                                  <p:childTnLst>
                                    <p:set>
                                      <p:cBhvr>
                                        <p:cTn id="36" dur="1" fill="hold">
                                          <p:stCondLst>
                                            <p:cond delay="0"/>
                                          </p:stCondLst>
                                        </p:cTn>
                                        <p:tgtEl>
                                          <p:spTgt spid="11291"/>
                                        </p:tgtEl>
                                        <p:attrNameLst>
                                          <p:attrName>style.visibility</p:attrName>
                                        </p:attrNameLst>
                                      </p:cBhvr>
                                      <p:to>
                                        <p:strVal val="visible"/>
                                      </p:to>
                                    </p:set>
                                    <p:animEffect transition="in" filter="fade">
                                      <p:cBhvr>
                                        <p:cTn id="37" dur="2000"/>
                                        <p:tgtEl>
                                          <p:spTgt spid="11291"/>
                                        </p:tgtEl>
                                      </p:cBhvr>
                                    </p:animEffect>
                                  </p:childTnLst>
                                </p:cTn>
                              </p:par>
                              <p:par>
                                <p:cTn id="38" presetID="10" presetClass="entr" presetSubtype="0" fill="hold" nodeType="withEffect">
                                  <p:stCondLst>
                                    <p:cond delay="0"/>
                                  </p:stCondLst>
                                  <p:childTnLst>
                                    <p:set>
                                      <p:cBhvr>
                                        <p:cTn id="39" dur="1" fill="hold">
                                          <p:stCondLst>
                                            <p:cond delay="0"/>
                                          </p:stCondLst>
                                        </p:cTn>
                                        <p:tgtEl>
                                          <p:spTgt spid="11292"/>
                                        </p:tgtEl>
                                        <p:attrNameLst>
                                          <p:attrName>style.visibility</p:attrName>
                                        </p:attrNameLst>
                                      </p:cBhvr>
                                      <p:to>
                                        <p:strVal val="visible"/>
                                      </p:to>
                                    </p:set>
                                    <p:animEffect transition="in" filter="fade">
                                      <p:cBhvr>
                                        <p:cTn id="40" dur="2000"/>
                                        <p:tgtEl>
                                          <p:spTgt spid="11292"/>
                                        </p:tgtEl>
                                      </p:cBhvr>
                                    </p:animEffect>
                                  </p:childTnLst>
                                </p:cTn>
                              </p:par>
                              <p:par>
                                <p:cTn id="41" presetID="10" presetClass="entr" presetSubtype="0" fill="hold" nodeType="withEffect">
                                  <p:stCondLst>
                                    <p:cond delay="0"/>
                                  </p:stCondLst>
                                  <p:childTnLst>
                                    <p:set>
                                      <p:cBhvr>
                                        <p:cTn id="42" dur="1" fill="hold">
                                          <p:stCondLst>
                                            <p:cond delay="0"/>
                                          </p:stCondLst>
                                        </p:cTn>
                                        <p:tgtEl>
                                          <p:spTgt spid="11293"/>
                                        </p:tgtEl>
                                        <p:attrNameLst>
                                          <p:attrName>style.visibility</p:attrName>
                                        </p:attrNameLst>
                                      </p:cBhvr>
                                      <p:to>
                                        <p:strVal val="visible"/>
                                      </p:to>
                                    </p:set>
                                    <p:animEffect transition="in" filter="fade">
                                      <p:cBhvr>
                                        <p:cTn id="43" dur="2000"/>
                                        <p:tgtEl>
                                          <p:spTgt spid="11293"/>
                                        </p:tgtEl>
                                      </p:cBhvr>
                                    </p:animEffect>
                                  </p:childTnLst>
                                </p:cTn>
                              </p:par>
                              <p:par>
                                <p:cTn id="44" presetID="10" presetClass="entr" presetSubtype="0" fill="hold" nodeType="withEffect">
                                  <p:stCondLst>
                                    <p:cond delay="0"/>
                                  </p:stCondLst>
                                  <p:childTnLst>
                                    <p:set>
                                      <p:cBhvr>
                                        <p:cTn id="45" dur="1" fill="hold">
                                          <p:stCondLst>
                                            <p:cond delay="0"/>
                                          </p:stCondLst>
                                        </p:cTn>
                                        <p:tgtEl>
                                          <p:spTgt spid="11294"/>
                                        </p:tgtEl>
                                        <p:attrNameLst>
                                          <p:attrName>style.visibility</p:attrName>
                                        </p:attrNameLst>
                                      </p:cBhvr>
                                      <p:to>
                                        <p:strVal val="visible"/>
                                      </p:to>
                                    </p:set>
                                    <p:animEffect transition="in" filter="fade">
                                      <p:cBhvr>
                                        <p:cTn id="46" dur="2000"/>
                                        <p:tgtEl>
                                          <p:spTgt spid="11294"/>
                                        </p:tgtEl>
                                      </p:cBhvr>
                                    </p:animEffect>
                                  </p:childTnLst>
                                </p:cTn>
                              </p:par>
                              <p:par>
                                <p:cTn id="47" presetID="10" presetClass="entr" presetSubtype="0" fill="hold" nodeType="withEffect">
                                  <p:stCondLst>
                                    <p:cond delay="0"/>
                                  </p:stCondLst>
                                  <p:childTnLst>
                                    <p:set>
                                      <p:cBhvr>
                                        <p:cTn id="48" dur="1" fill="hold">
                                          <p:stCondLst>
                                            <p:cond delay="0"/>
                                          </p:stCondLst>
                                        </p:cTn>
                                        <p:tgtEl>
                                          <p:spTgt spid="11295"/>
                                        </p:tgtEl>
                                        <p:attrNameLst>
                                          <p:attrName>style.visibility</p:attrName>
                                        </p:attrNameLst>
                                      </p:cBhvr>
                                      <p:to>
                                        <p:strVal val="visible"/>
                                      </p:to>
                                    </p:set>
                                    <p:animEffect transition="in" filter="fade">
                                      <p:cBhvr>
                                        <p:cTn id="49" dur="2000"/>
                                        <p:tgtEl>
                                          <p:spTgt spid="11295"/>
                                        </p:tgtEl>
                                      </p:cBhvr>
                                    </p:animEffect>
                                  </p:childTnLst>
                                </p:cTn>
                              </p:par>
                              <p:par>
                                <p:cTn id="50" presetID="10" presetClass="entr" presetSubtype="0" fill="hold" nodeType="withEffect">
                                  <p:stCondLst>
                                    <p:cond delay="0"/>
                                  </p:stCondLst>
                                  <p:childTnLst>
                                    <p:set>
                                      <p:cBhvr>
                                        <p:cTn id="51" dur="1" fill="hold">
                                          <p:stCondLst>
                                            <p:cond delay="0"/>
                                          </p:stCondLst>
                                        </p:cTn>
                                        <p:tgtEl>
                                          <p:spTgt spid="11296"/>
                                        </p:tgtEl>
                                        <p:attrNameLst>
                                          <p:attrName>style.visibility</p:attrName>
                                        </p:attrNameLst>
                                      </p:cBhvr>
                                      <p:to>
                                        <p:strVal val="visible"/>
                                      </p:to>
                                    </p:set>
                                    <p:animEffect transition="in" filter="fade">
                                      <p:cBhvr>
                                        <p:cTn id="52" dur="2000"/>
                                        <p:tgtEl>
                                          <p:spTgt spid="11296"/>
                                        </p:tgtEl>
                                      </p:cBhvr>
                                    </p:animEffect>
                                  </p:childTnLst>
                                </p:cTn>
                              </p:par>
                              <p:par>
                                <p:cTn id="53" presetID="10" presetClass="entr" presetSubtype="0" fill="hold" nodeType="withEffect">
                                  <p:stCondLst>
                                    <p:cond delay="0"/>
                                  </p:stCondLst>
                                  <p:childTnLst>
                                    <p:set>
                                      <p:cBhvr>
                                        <p:cTn id="54" dur="1" fill="hold">
                                          <p:stCondLst>
                                            <p:cond delay="0"/>
                                          </p:stCondLst>
                                        </p:cTn>
                                        <p:tgtEl>
                                          <p:spTgt spid="11297"/>
                                        </p:tgtEl>
                                        <p:attrNameLst>
                                          <p:attrName>style.visibility</p:attrName>
                                        </p:attrNameLst>
                                      </p:cBhvr>
                                      <p:to>
                                        <p:strVal val="visible"/>
                                      </p:to>
                                    </p:set>
                                    <p:animEffect transition="in" filter="fade">
                                      <p:cBhvr>
                                        <p:cTn id="55" dur="2000"/>
                                        <p:tgtEl>
                                          <p:spTgt spid="11297"/>
                                        </p:tgtEl>
                                      </p:cBhvr>
                                    </p:animEffect>
                                  </p:childTnLst>
                                </p:cTn>
                              </p:par>
                              <p:par>
                                <p:cTn id="56" presetID="10" presetClass="entr" presetSubtype="0" fill="hold" nodeType="withEffect">
                                  <p:stCondLst>
                                    <p:cond delay="0"/>
                                  </p:stCondLst>
                                  <p:childTnLst>
                                    <p:set>
                                      <p:cBhvr>
                                        <p:cTn id="57" dur="1" fill="hold">
                                          <p:stCondLst>
                                            <p:cond delay="0"/>
                                          </p:stCondLst>
                                        </p:cTn>
                                        <p:tgtEl>
                                          <p:spTgt spid="11298"/>
                                        </p:tgtEl>
                                        <p:attrNameLst>
                                          <p:attrName>style.visibility</p:attrName>
                                        </p:attrNameLst>
                                      </p:cBhvr>
                                      <p:to>
                                        <p:strVal val="visible"/>
                                      </p:to>
                                    </p:set>
                                    <p:animEffect transition="in" filter="fade">
                                      <p:cBhvr>
                                        <p:cTn id="58" dur="2000"/>
                                        <p:tgtEl>
                                          <p:spTgt spid="1129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299"/>
                                        </p:tgtEl>
                                        <p:attrNameLst>
                                          <p:attrName>style.visibility</p:attrName>
                                        </p:attrNameLst>
                                      </p:cBhvr>
                                      <p:to>
                                        <p:strVal val="visible"/>
                                      </p:to>
                                    </p:set>
                                    <p:animEffect transition="in" filter="fade">
                                      <p:cBhvr>
                                        <p:cTn id="61" dur="2000"/>
                                        <p:tgtEl>
                                          <p:spTgt spid="1129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300"/>
                                        </p:tgtEl>
                                        <p:attrNameLst>
                                          <p:attrName>style.visibility</p:attrName>
                                        </p:attrNameLst>
                                      </p:cBhvr>
                                      <p:to>
                                        <p:strVal val="visible"/>
                                      </p:to>
                                    </p:set>
                                    <p:animEffect transition="in" filter="fade">
                                      <p:cBhvr>
                                        <p:cTn id="64" dur="2000"/>
                                        <p:tgtEl>
                                          <p:spTgt spid="1130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301"/>
                                        </p:tgtEl>
                                        <p:attrNameLst>
                                          <p:attrName>style.visibility</p:attrName>
                                        </p:attrNameLst>
                                      </p:cBhvr>
                                      <p:to>
                                        <p:strVal val="visible"/>
                                      </p:to>
                                    </p:set>
                                    <p:animEffect transition="in" filter="fade">
                                      <p:cBhvr>
                                        <p:cTn id="67" dur="2000"/>
                                        <p:tgtEl>
                                          <p:spTgt spid="1130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302"/>
                                        </p:tgtEl>
                                        <p:attrNameLst>
                                          <p:attrName>style.visibility</p:attrName>
                                        </p:attrNameLst>
                                      </p:cBhvr>
                                      <p:to>
                                        <p:strVal val="visible"/>
                                      </p:to>
                                    </p:set>
                                    <p:animEffect transition="in" filter="fade">
                                      <p:cBhvr>
                                        <p:cTn id="70" dur="2000"/>
                                        <p:tgtEl>
                                          <p:spTgt spid="11302"/>
                                        </p:tgtEl>
                                      </p:cBhvr>
                                    </p:animEffect>
                                  </p:childTnLst>
                                </p:cTn>
                              </p:par>
                              <p:par>
                                <p:cTn id="71" presetID="10" presetClass="entr" presetSubtype="0" fill="hold" nodeType="withEffect">
                                  <p:stCondLst>
                                    <p:cond delay="0"/>
                                  </p:stCondLst>
                                  <p:childTnLst>
                                    <p:set>
                                      <p:cBhvr>
                                        <p:cTn id="72" dur="1" fill="hold">
                                          <p:stCondLst>
                                            <p:cond delay="0"/>
                                          </p:stCondLst>
                                        </p:cTn>
                                        <p:tgtEl>
                                          <p:spTgt spid="11303"/>
                                        </p:tgtEl>
                                        <p:attrNameLst>
                                          <p:attrName>style.visibility</p:attrName>
                                        </p:attrNameLst>
                                      </p:cBhvr>
                                      <p:to>
                                        <p:strVal val="visible"/>
                                      </p:to>
                                    </p:set>
                                    <p:animEffect transition="in" filter="fade">
                                      <p:cBhvr>
                                        <p:cTn id="73" dur="2000"/>
                                        <p:tgtEl>
                                          <p:spTgt spid="11303"/>
                                        </p:tgtEl>
                                      </p:cBhvr>
                                    </p:animEffect>
                                  </p:childTnLst>
                                </p:cTn>
                              </p:par>
                              <p:par>
                                <p:cTn id="74" presetID="10" presetClass="entr" presetSubtype="0" fill="hold" nodeType="withEffect">
                                  <p:stCondLst>
                                    <p:cond delay="0"/>
                                  </p:stCondLst>
                                  <p:childTnLst>
                                    <p:set>
                                      <p:cBhvr>
                                        <p:cTn id="75" dur="1" fill="hold">
                                          <p:stCondLst>
                                            <p:cond delay="0"/>
                                          </p:stCondLst>
                                        </p:cTn>
                                        <p:tgtEl>
                                          <p:spTgt spid="11304"/>
                                        </p:tgtEl>
                                        <p:attrNameLst>
                                          <p:attrName>style.visibility</p:attrName>
                                        </p:attrNameLst>
                                      </p:cBhvr>
                                      <p:to>
                                        <p:strVal val="visible"/>
                                      </p:to>
                                    </p:set>
                                    <p:animEffect transition="in" filter="fade">
                                      <p:cBhvr>
                                        <p:cTn id="76" dur="2000"/>
                                        <p:tgtEl>
                                          <p:spTgt spid="1130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305"/>
                                        </p:tgtEl>
                                        <p:attrNameLst>
                                          <p:attrName>style.visibility</p:attrName>
                                        </p:attrNameLst>
                                      </p:cBhvr>
                                      <p:to>
                                        <p:strVal val="visible"/>
                                      </p:to>
                                    </p:set>
                                    <p:animEffect transition="in" filter="fade">
                                      <p:cBhvr>
                                        <p:cTn id="79" dur="2000"/>
                                        <p:tgtEl>
                                          <p:spTgt spid="1130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2000"/>
                                        <p:tgtEl>
                                          <p:spTgt spid="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1320"/>
                                        </p:tgtEl>
                                        <p:attrNameLst>
                                          <p:attrName>style.visibility</p:attrName>
                                        </p:attrNameLst>
                                      </p:cBhvr>
                                      <p:to>
                                        <p:strVal val="visible"/>
                                      </p:to>
                                    </p:set>
                                    <p:animEffect transition="in" filter="fade">
                                      <p:cBhvr>
                                        <p:cTn id="89" dur="2000"/>
                                        <p:tgtEl>
                                          <p:spTgt spid="1132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321"/>
                                        </p:tgtEl>
                                        <p:attrNameLst>
                                          <p:attrName>style.visibility</p:attrName>
                                        </p:attrNameLst>
                                      </p:cBhvr>
                                      <p:to>
                                        <p:strVal val="visible"/>
                                      </p:to>
                                    </p:set>
                                    <p:animEffect transition="in" filter="fade">
                                      <p:cBhvr>
                                        <p:cTn id="92" dur="2000"/>
                                        <p:tgtEl>
                                          <p:spTgt spid="113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319"/>
                                        </p:tgtEl>
                                        <p:attrNameLst>
                                          <p:attrName>style.visibility</p:attrName>
                                        </p:attrNameLst>
                                      </p:cBhvr>
                                      <p:to>
                                        <p:strVal val="visible"/>
                                      </p:to>
                                    </p:set>
                                    <p:animEffect transition="in" filter="fade">
                                      <p:cBhvr>
                                        <p:cTn id="95" dur="2000"/>
                                        <p:tgtEl>
                                          <p:spTgt spid="1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p:bldP spid="11271" grpId="0"/>
      <p:bldP spid="11286" grpId="0"/>
      <p:bldP spid="11299" grpId="0"/>
      <p:bldP spid="11300" grpId="0"/>
      <p:bldP spid="11301" grpId="0"/>
      <p:bldP spid="11302" grpId="0"/>
      <p:bldP spid="11305" grpId="0"/>
      <p:bldP spid="11319" grpId="0"/>
      <p:bldP spid="11320" grpId="0"/>
      <p:bldP spid="113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a:extLst>
              <a:ext uri="{FF2B5EF4-FFF2-40B4-BE49-F238E27FC236}">
                <a16:creationId xmlns:a16="http://schemas.microsoft.com/office/drawing/2014/main" id="{F4518749-E2CB-99E6-5AC3-10E91046331C}"/>
              </a:ext>
            </a:extLst>
          </p:cNvPr>
          <p:cNvSpPr>
            <a:spLocks noChangeArrowheads="1" noChangeShapeType="1" noTextEdit="1"/>
          </p:cNvSpPr>
          <p:nvPr/>
        </p:nvSpPr>
        <p:spPr bwMode="auto">
          <a:xfrm>
            <a:off x="2711451" y="1052514"/>
            <a:ext cx="6697663" cy="3519487"/>
          </a:xfrm>
          <a:prstGeom prst="rect">
            <a:avLst/>
          </a:prstGeom>
        </p:spPr>
        <p:txBody>
          <a:bodyPr wrap="none" fromWordArt="1">
            <a:prstTxWarp prst="textPlain">
              <a:avLst>
                <a:gd name="adj" fmla="val 50000"/>
              </a:avLst>
            </a:prstTxWarp>
          </a:bodyPr>
          <a:lstStyle/>
          <a:p>
            <a:pPr algn="ctr"/>
            <a:r>
              <a:rPr lang="el-GR" sz="3600" kern="10">
                <a:ln w="19050">
                  <a:solidFill>
                    <a:srgbClr val="99CCFF"/>
                  </a:solidFill>
                  <a:round/>
                  <a:headEnd/>
                  <a:tailEnd/>
                </a:ln>
                <a:solidFill>
                  <a:srgbClr val="0066CC"/>
                </a:solidFill>
                <a:effectLst>
                  <a:outerShdw dist="35921" dir="2700000" algn="ctr" rotWithShape="0">
                    <a:srgbClr val="990000"/>
                  </a:outerShdw>
                </a:effectLst>
              </a:rPr>
              <a:t>υβριδοποίηση </a:t>
            </a:r>
          </a:p>
          <a:p>
            <a:pPr algn="ctr"/>
            <a:r>
              <a:rPr lang="el-GR" sz="3600" kern="10">
                <a:ln w="19050">
                  <a:solidFill>
                    <a:srgbClr val="99CCFF"/>
                  </a:solidFill>
                  <a:round/>
                  <a:headEnd/>
                  <a:tailEnd/>
                </a:ln>
                <a:solidFill>
                  <a:srgbClr val="0066CC"/>
                </a:solidFill>
                <a:effectLst>
                  <a:outerShdw dist="35921" dir="2700000" algn="ctr" rotWithShape="0">
                    <a:srgbClr val="990000"/>
                  </a:outerShdw>
                </a:effectLst>
              </a:rPr>
              <a:t>ατομικών  τροχιακών</a:t>
            </a:r>
          </a:p>
          <a:p>
            <a:pPr algn="ctr"/>
            <a:r>
              <a:rPr lang="el-GR" sz="3600" kern="10">
                <a:ln w="19050">
                  <a:solidFill>
                    <a:srgbClr val="99CCFF"/>
                  </a:solidFill>
                  <a:round/>
                  <a:headEnd/>
                  <a:tailEnd/>
                </a:ln>
                <a:solidFill>
                  <a:srgbClr val="0066CC"/>
                </a:solidFill>
                <a:effectLst>
                  <a:outerShdw dist="35921" dir="2700000" algn="ctr" rotWithShape="0">
                    <a:srgbClr val="990000"/>
                  </a:outerShdw>
                </a:effectLst>
              </a:rPr>
              <a:t>υβριδισμός</a:t>
            </a:r>
            <a:endParaRPr lang="en-G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E4635-1D6D-91FF-E1FC-0CBA0275E6A4}"/>
              </a:ext>
            </a:extLst>
          </p:cNvPr>
          <p:cNvSpPr txBox="1">
            <a:spLocks noChangeArrowheads="1"/>
          </p:cNvSpPr>
          <p:nvPr/>
        </p:nvSpPr>
        <p:spPr>
          <a:xfrm>
            <a:off x="1774825" y="4437063"/>
            <a:ext cx="8458200" cy="1524000"/>
          </a:xfrm>
          <a:prstGeom prst="rect">
            <a:avLst/>
          </a:prstGeom>
          <a:noFill/>
        </p:spPr>
        <p:txBody>
          <a:bodyPr/>
          <a:lstStyle/>
          <a:p>
            <a:pPr algn="ctr">
              <a:defRPr/>
            </a:pPr>
            <a:r>
              <a:rPr lang="el-GR" sz="2800" kern="0" dirty="0">
                <a:solidFill>
                  <a:srgbClr val="000000"/>
                </a:solidFill>
                <a:latin typeface="+mj-lt"/>
                <a:ea typeface="+mj-ea"/>
                <a:cs typeface="Times New Roman" pitchFamily="18" charset="0"/>
              </a:rPr>
              <a:t>Ο υβριδισμός αποτελεί επέκταση της θεωρίας του δεσμού σθένους και</a:t>
            </a:r>
            <a:r>
              <a:rPr lang="el-GR" sz="2800" kern="0" dirty="0">
                <a:solidFill>
                  <a:srgbClr val="000000"/>
                </a:solidFill>
                <a:latin typeface="+mj-lt"/>
                <a:ea typeface="+mj-ea"/>
                <a:cs typeface="+mj-cs"/>
              </a:rPr>
              <a:t> </a:t>
            </a:r>
            <a:r>
              <a:rPr lang="el-GR" sz="2800" kern="0" dirty="0">
                <a:solidFill>
                  <a:srgbClr val="000000"/>
                </a:solidFill>
                <a:latin typeface="+mj-lt"/>
                <a:ea typeface="+mj-ea"/>
                <a:cs typeface="Times New Roman" pitchFamily="18" charset="0"/>
              </a:rPr>
              <a:t>αναπτύχθηκε από τον </a:t>
            </a:r>
            <a:r>
              <a:rPr lang="en-US" sz="2800" kern="0" dirty="0">
                <a:solidFill>
                  <a:srgbClr val="000000"/>
                </a:solidFill>
                <a:latin typeface="+mj-lt"/>
                <a:ea typeface="+mj-ea"/>
                <a:cs typeface="Times New Roman" pitchFamily="18" charset="0"/>
              </a:rPr>
              <a:t>Pauling</a:t>
            </a:r>
            <a:r>
              <a:rPr lang="el-GR" sz="2800" kern="0" dirty="0">
                <a:solidFill>
                  <a:srgbClr val="000000"/>
                </a:solidFill>
                <a:latin typeface="+mj-lt"/>
                <a:ea typeface="+mj-ea"/>
                <a:cs typeface="Times New Roman" pitchFamily="18" charset="0"/>
              </a:rPr>
              <a:t> το 1931</a:t>
            </a:r>
            <a:r>
              <a:rPr lang="en-US" sz="2800" kern="0" dirty="0">
                <a:solidFill>
                  <a:srgbClr val="000000"/>
                </a:solidFill>
                <a:latin typeface="+mj-lt"/>
                <a:ea typeface="+mj-ea"/>
                <a:cs typeface="Times New Roman" pitchFamily="18" charset="0"/>
              </a:rPr>
              <a:t>(Nobel </a:t>
            </a:r>
            <a:r>
              <a:rPr lang="el-GR" sz="2800" kern="0" dirty="0">
                <a:solidFill>
                  <a:srgbClr val="000000"/>
                </a:solidFill>
                <a:latin typeface="+mj-lt"/>
                <a:ea typeface="+mj-ea"/>
                <a:cs typeface="Times New Roman" pitchFamily="18" charset="0"/>
              </a:rPr>
              <a:t>Χημείας το 1954) </a:t>
            </a:r>
          </a:p>
        </p:txBody>
      </p:sp>
      <p:pic>
        <p:nvPicPr>
          <p:cNvPr id="7171" name="Picture 4" descr="8.10">
            <a:extLst>
              <a:ext uri="{FF2B5EF4-FFF2-40B4-BE49-F238E27FC236}">
                <a16:creationId xmlns:a16="http://schemas.microsoft.com/office/drawing/2014/main" id="{5ADE73B8-350F-981D-0B04-C08A3A7BB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963" y="660401"/>
            <a:ext cx="26606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4 - Ορθογώνιο">
            <a:extLst>
              <a:ext uri="{FF2B5EF4-FFF2-40B4-BE49-F238E27FC236}">
                <a16:creationId xmlns:a16="http://schemas.microsoft.com/office/drawing/2014/main" id="{D049260C-9A92-1220-51D3-B18BFE4C4EB6}"/>
              </a:ext>
            </a:extLst>
          </p:cNvPr>
          <p:cNvSpPr>
            <a:spLocks noChangeArrowheads="1"/>
          </p:cNvSpPr>
          <p:nvPr/>
        </p:nvSpPr>
        <p:spPr bwMode="auto">
          <a:xfrm>
            <a:off x="4367214" y="3644900"/>
            <a:ext cx="3024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GR"/>
              <a:t>Linus Pauling (1901-1994)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6226AD4F-323A-5C90-BAAA-29AB90197F7B}"/>
              </a:ext>
            </a:extLst>
          </p:cNvPr>
          <p:cNvSpPr>
            <a:spLocks noGrp="1" noChangeArrowheads="1"/>
          </p:cNvSpPr>
          <p:nvPr>
            <p:ph type="title"/>
          </p:nvPr>
        </p:nvSpPr>
        <p:spPr>
          <a:xfrm>
            <a:off x="1981200" y="115889"/>
            <a:ext cx="8229600" cy="490537"/>
          </a:xfrm>
        </p:spPr>
        <p:txBody>
          <a:bodyPr/>
          <a:lstStyle/>
          <a:p>
            <a:pPr eaLnBrk="1" hangingPunct="1"/>
            <a:r>
              <a:rPr lang="en-US" altLang="en-GR" sz="2800" b="1">
                <a:solidFill>
                  <a:srgbClr val="0000FF"/>
                </a:solidFill>
              </a:rPr>
              <a:t>sp  </a:t>
            </a:r>
            <a:r>
              <a:rPr lang="el-GR" altLang="en-GR" sz="2800" b="1">
                <a:solidFill>
                  <a:srgbClr val="0000FF"/>
                </a:solidFill>
              </a:rPr>
              <a:t>υβριδισμός</a:t>
            </a:r>
          </a:p>
        </p:txBody>
      </p:sp>
      <p:sp>
        <p:nvSpPr>
          <p:cNvPr id="3077" name="Text Box 5">
            <a:extLst>
              <a:ext uri="{FF2B5EF4-FFF2-40B4-BE49-F238E27FC236}">
                <a16:creationId xmlns:a16="http://schemas.microsoft.com/office/drawing/2014/main" id="{BCCDFF85-1677-1A7E-1FA7-F0867B929A42}"/>
              </a:ext>
            </a:extLst>
          </p:cNvPr>
          <p:cNvSpPr txBox="1">
            <a:spLocks noChangeArrowheads="1"/>
          </p:cNvSpPr>
          <p:nvPr/>
        </p:nvSpPr>
        <p:spPr bwMode="auto">
          <a:xfrm>
            <a:off x="1774825" y="765175"/>
            <a:ext cx="1511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GR" sz="2800"/>
              <a:t>BeF</a:t>
            </a:r>
            <a:r>
              <a:rPr lang="en-US" altLang="en-GR" sz="2800" baseline="-25000"/>
              <a:t>2</a:t>
            </a:r>
            <a:r>
              <a:rPr lang="en-US" altLang="en-GR" sz="2800"/>
              <a:t>            F-Be-F</a:t>
            </a:r>
            <a:endParaRPr lang="el-GR" altLang="en-GR" sz="2800" baseline="-25000"/>
          </a:p>
        </p:txBody>
      </p:sp>
      <p:grpSp>
        <p:nvGrpSpPr>
          <p:cNvPr id="2" name="Group 56">
            <a:extLst>
              <a:ext uri="{FF2B5EF4-FFF2-40B4-BE49-F238E27FC236}">
                <a16:creationId xmlns:a16="http://schemas.microsoft.com/office/drawing/2014/main" id="{60D4100A-5F7F-3A69-26B8-99D0C36C3E09}"/>
              </a:ext>
            </a:extLst>
          </p:cNvPr>
          <p:cNvGrpSpPr>
            <a:grpSpLocks/>
          </p:cNvGrpSpPr>
          <p:nvPr/>
        </p:nvGrpSpPr>
        <p:grpSpPr bwMode="auto">
          <a:xfrm>
            <a:off x="3359150" y="692151"/>
            <a:ext cx="2520950" cy="665163"/>
            <a:chOff x="1156" y="436"/>
            <a:chExt cx="1588" cy="419"/>
          </a:xfrm>
        </p:grpSpPr>
        <p:grpSp>
          <p:nvGrpSpPr>
            <p:cNvPr id="8280" name="Group 53">
              <a:extLst>
                <a:ext uri="{FF2B5EF4-FFF2-40B4-BE49-F238E27FC236}">
                  <a16:creationId xmlns:a16="http://schemas.microsoft.com/office/drawing/2014/main" id="{726516B2-8236-703D-C3F4-47E719A212F7}"/>
                </a:ext>
              </a:extLst>
            </p:cNvPr>
            <p:cNvGrpSpPr>
              <a:grpSpLocks/>
            </p:cNvGrpSpPr>
            <p:nvPr/>
          </p:nvGrpSpPr>
          <p:grpSpPr bwMode="auto">
            <a:xfrm>
              <a:off x="1791" y="436"/>
              <a:ext cx="953" cy="419"/>
              <a:chOff x="1791" y="426"/>
              <a:chExt cx="953" cy="419"/>
            </a:xfrm>
          </p:grpSpPr>
          <p:grpSp>
            <p:nvGrpSpPr>
              <p:cNvPr id="8282" name="Group 52">
                <a:extLst>
                  <a:ext uri="{FF2B5EF4-FFF2-40B4-BE49-F238E27FC236}">
                    <a16:creationId xmlns:a16="http://schemas.microsoft.com/office/drawing/2014/main" id="{ACCF79C7-A1B0-4CE8-8E50-51E2FF364E73}"/>
                  </a:ext>
                </a:extLst>
              </p:cNvPr>
              <p:cNvGrpSpPr>
                <a:grpSpLocks/>
              </p:cNvGrpSpPr>
              <p:nvPr/>
            </p:nvGrpSpPr>
            <p:grpSpPr bwMode="auto">
              <a:xfrm>
                <a:off x="1791" y="426"/>
                <a:ext cx="862" cy="419"/>
                <a:chOff x="1791" y="436"/>
                <a:chExt cx="862" cy="419"/>
              </a:xfrm>
            </p:grpSpPr>
            <p:sp>
              <p:nvSpPr>
                <p:cNvPr id="8284" name="Line 6">
                  <a:extLst>
                    <a:ext uri="{FF2B5EF4-FFF2-40B4-BE49-F238E27FC236}">
                      <a16:creationId xmlns:a16="http://schemas.microsoft.com/office/drawing/2014/main" id="{B881A1BB-D8BE-992F-D8B9-A7BF7202174D}"/>
                    </a:ext>
                  </a:extLst>
                </p:cNvPr>
                <p:cNvSpPr>
                  <a:spLocks noChangeShapeType="1"/>
                </p:cNvSpPr>
                <p:nvPr/>
              </p:nvSpPr>
              <p:spPr bwMode="auto">
                <a:xfrm>
                  <a:off x="1791" y="66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85" name="Line 7">
                  <a:extLst>
                    <a:ext uri="{FF2B5EF4-FFF2-40B4-BE49-F238E27FC236}">
                      <a16:creationId xmlns:a16="http://schemas.microsoft.com/office/drawing/2014/main" id="{611A0714-AD05-C95E-7B52-D42538DB6108}"/>
                    </a:ext>
                  </a:extLst>
                </p:cNvPr>
                <p:cNvSpPr>
                  <a:spLocks noChangeShapeType="1"/>
                </p:cNvSpPr>
                <p:nvPr/>
              </p:nvSpPr>
              <p:spPr bwMode="auto">
                <a:xfrm>
                  <a:off x="2380" y="66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86" name="Line 12">
                  <a:extLst>
                    <a:ext uri="{FF2B5EF4-FFF2-40B4-BE49-F238E27FC236}">
                      <a16:creationId xmlns:a16="http://schemas.microsoft.com/office/drawing/2014/main" id="{3F1033FE-DDE5-8819-2C85-015F3224E5A0}"/>
                    </a:ext>
                  </a:extLst>
                </p:cNvPr>
                <p:cNvSpPr>
                  <a:spLocks noChangeShapeType="1"/>
                </p:cNvSpPr>
                <p:nvPr/>
              </p:nvSpPr>
              <p:spPr bwMode="auto">
                <a:xfrm flipV="1">
                  <a:off x="188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87" name="Line 13">
                  <a:extLst>
                    <a:ext uri="{FF2B5EF4-FFF2-40B4-BE49-F238E27FC236}">
                      <a16:creationId xmlns:a16="http://schemas.microsoft.com/office/drawing/2014/main" id="{102F6BE8-6145-8DDB-46CB-C663F0B4032F}"/>
                    </a:ext>
                  </a:extLst>
                </p:cNvPr>
                <p:cNvSpPr>
                  <a:spLocks noChangeShapeType="1"/>
                </p:cNvSpPr>
                <p:nvPr/>
              </p:nvSpPr>
              <p:spPr bwMode="auto">
                <a:xfrm flipV="1">
                  <a:off x="247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88" name="Line 14">
                  <a:extLst>
                    <a:ext uri="{FF2B5EF4-FFF2-40B4-BE49-F238E27FC236}">
                      <a16:creationId xmlns:a16="http://schemas.microsoft.com/office/drawing/2014/main" id="{A0CF17FE-F507-5843-5F4A-024EE853E35B}"/>
                    </a:ext>
                  </a:extLst>
                </p:cNvPr>
                <p:cNvSpPr>
                  <a:spLocks noChangeShapeType="1"/>
                </p:cNvSpPr>
                <p:nvPr/>
              </p:nvSpPr>
              <p:spPr bwMode="auto">
                <a:xfrm rot="10800000" flipV="1">
                  <a:off x="197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89" name="Line 15">
                  <a:extLst>
                    <a:ext uri="{FF2B5EF4-FFF2-40B4-BE49-F238E27FC236}">
                      <a16:creationId xmlns:a16="http://schemas.microsoft.com/office/drawing/2014/main" id="{12948C50-2BC7-29AB-F267-B04EB13FA08B}"/>
                    </a:ext>
                  </a:extLst>
                </p:cNvPr>
                <p:cNvSpPr>
                  <a:spLocks noChangeShapeType="1"/>
                </p:cNvSpPr>
                <p:nvPr/>
              </p:nvSpPr>
              <p:spPr bwMode="auto">
                <a:xfrm rot="10800000" flipV="1">
                  <a:off x="256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90" name="Text Box 16">
                  <a:extLst>
                    <a:ext uri="{FF2B5EF4-FFF2-40B4-BE49-F238E27FC236}">
                      <a16:creationId xmlns:a16="http://schemas.microsoft.com/office/drawing/2014/main" id="{7AD8B34A-4C2E-6E2E-4444-A4A6788BD32A}"/>
                    </a:ext>
                  </a:extLst>
                </p:cNvPr>
                <p:cNvSpPr txBox="1">
                  <a:spLocks noChangeArrowheads="1"/>
                </p:cNvSpPr>
                <p:nvPr/>
              </p:nvSpPr>
              <p:spPr bwMode="auto">
                <a:xfrm>
                  <a:off x="1792" y="66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grpSp>
          <p:sp>
            <p:nvSpPr>
              <p:cNvPr id="8283" name="Text Box 17">
                <a:extLst>
                  <a:ext uri="{FF2B5EF4-FFF2-40B4-BE49-F238E27FC236}">
                    <a16:creationId xmlns:a16="http://schemas.microsoft.com/office/drawing/2014/main" id="{EF880F9F-A0D1-76A8-DEBF-7F53B699C6A8}"/>
                  </a:ext>
                </a:extLst>
              </p:cNvPr>
              <p:cNvSpPr txBox="1">
                <a:spLocks noChangeArrowheads="1"/>
              </p:cNvSpPr>
              <p:nvPr/>
            </p:nvSpPr>
            <p:spPr bwMode="auto">
              <a:xfrm>
                <a:off x="2382" y="65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grpSp>
        <p:sp>
          <p:nvSpPr>
            <p:cNvPr id="8281" name="Text Box 54">
              <a:extLst>
                <a:ext uri="{FF2B5EF4-FFF2-40B4-BE49-F238E27FC236}">
                  <a16:creationId xmlns:a16="http://schemas.microsoft.com/office/drawing/2014/main" id="{9DC4BC2B-3651-F2DA-C20C-CC67615B1F9F}"/>
                </a:ext>
              </a:extLst>
            </p:cNvPr>
            <p:cNvSpPr txBox="1">
              <a:spLocks noChangeArrowheads="1"/>
            </p:cNvSpPr>
            <p:nvPr/>
          </p:nvSpPr>
          <p:spPr bwMode="auto">
            <a:xfrm>
              <a:off x="1156" y="511"/>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4</a:t>
              </a:r>
              <a:r>
                <a:rPr lang="en-US" altLang="en-GR" sz="2400"/>
                <a:t>Be:</a:t>
              </a:r>
              <a:endParaRPr lang="el-GR" altLang="en-GR" sz="2400"/>
            </a:p>
          </p:txBody>
        </p:sp>
      </p:grpSp>
      <p:grpSp>
        <p:nvGrpSpPr>
          <p:cNvPr id="5" name="Group 89">
            <a:extLst>
              <a:ext uri="{FF2B5EF4-FFF2-40B4-BE49-F238E27FC236}">
                <a16:creationId xmlns:a16="http://schemas.microsoft.com/office/drawing/2014/main" id="{C3E87314-2CD3-1FC3-1343-EC6547009FF0}"/>
              </a:ext>
            </a:extLst>
          </p:cNvPr>
          <p:cNvGrpSpPr>
            <a:grpSpLocks/>
          </p:cNvGrpSpPr>
          <p:nvPr/>
        </p:nvGrpSpPr>
        <p:grpSpPr bwMode="auto">
          <a:xfrm>
            <a:off x="3359150" y="1392239"/>
            <a:ext cx="4249738" cy="668337"/>
            <a:chOff x="1156" y="877"/>
            <a:chExt cx="2677" cy="421"/>
          </a:xfrm>
        </p:grpSpPr>
        <p:sp>
          <p:nvSpPr>
            <p:cNvPr id="8260" name="Line 18">
              <a:extLst>
                <a:ext uri="{FF2B5EF4-FFF2-40B4-BE49-F238E27FC236}">
                  <a16:creationId xmlns:a16="http://schemas.microsoft.com/office/drawing/2014/main" id="{7533F83C-0CB1-1E0B-01F7-CFEF837F411F}"/>
                </a:ext>
              </a:extLst>
            </p:cNvPr>
            <p:cNvSpPr>
              <a:spLocks noChangeShapeType="1"/>
            </p:cNvSpPr>
            <p:nvPr/>
          </p:nvSpPr>
          <p:spPr bwMode="auto">
            <a:xfrm>
              <a:off x="1791" y="110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61" name="Line 19">
              <a:extLst>
                <a:ext uri="{FF2B5EF4-FFF2-40B4-BE49-F238E27FC236}">
                  <a16:creationId xmlns:a16="http://schemas.microsoft.com/office/drawing/2014/main" id="{0B3BED9F-4F10-B9B6-116E-D37014D1297C}"/>
                </a:ext>
              </a:extLst>
            </p:cNvPr>
            <p:cNvSpPr>
              <a:spLocks noChangeShapeType="1"/>
            </p:cNvSpPr>
            <p:nvPr/>
          </p:nvSpPr>
          <p:spPr bwMode="auto">
            <a:xfrm>
              <a:off x="2380" y="110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62" name="Line 20">
              <a:extLst>
                <a:ext uri="{FF2B5EF4-FFF2-40B4-BE49-F238E27FC236}">
                  <a16:creationId xmlns:a16="http://schemas.microsoft.com/office/drawing/2014/main" id="{94E5B959-F10D-F425-F12F-12208504D7F9}"/>
                </a:ext>
              </a:extLst>
            </p:cNvPr>
            <p:cNvSpPr>
              <a:spLocks noChangeShapeType="1"/>
            </p:cNvSpPr>
            <p:nvPr/>
          </p:nvSpPr>
          <p:spPr bwMode="auto">
            <a:xfrm flipV="1">
              <a:off x="1882" y="87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63" name="Line 21">
              <a:extLst>
                <a:ext uri="{FF2B5EF4-FFF2-40B4-BE49-F238E27FC236}">
                  <a16:creationId xmlns:a16="http://schemas.microsoft.com/office/drawing/2014/main" id="{7F5053D1-274F-8077-0F9A-13529670AB88}"/>
                </a:ext>
              </a:extLst>
            </p:cNvPr>
            <p:cNvSpPr>
              <a:spLocks noChangeShapeType="1"/>
            </p:cNvSpPr>
            <p:nvPr/>
          </p:nvSpPr>
          <p:spPr bwMode="auto">
            <a:xfrm flipV="1">
              <a:off x="2472" y="87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64" name="Line 22">
              <a:extLst>
                <a:ext uri="{FF2B5EF4-FFF2-40B4-BE49-F238E27FC236}">
                  <a16:creationId xmlns:a16="http://schemas.microsoft.com/office/drawing/2014/main" id="{236A5C5E-9F50-B2DA-762C-3CECA52DD368}"/>
                </a:ext>
              </a:extLst>
            </p:cNvPr>
            <p:cNvSpPr>
              <a:spLocks noChangeShapeType="1"/>
            </p:cNvSpPr>
            <p:nvPr/>
          </p:nvSpPr>
          <p:spPr bwMode="auto">
            <a:xfrm rot="10800000" flipV="1">
              <a:off x="1972" y="87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65" name="Line 23">
              <a:extLst>
                <a:ext uri="{FF2B5EF4-FFF2-40B4-BE49-F238E27FC236}">
                  <a16:creationId xmlns:a16="http://schemas.microsoft.com/office/drawing/2014/main" id="{D3054B16-A7A3-3FFA-FB18-C00727E6E9A7}"/>
                </a:ext>
              </a:extLst>
            </p:cNvPr>
            <p:cNvSpPr>
              <a:spLocks noChangeShapeType="1"/>
            </p:cNvSpPr>
            <p:nvPr/>
          </p:nvSpPr>
          <p:spPr bwMode="auto">
            <a:xfrm rot="10800000" flipV="1">
              <a:off x="2562" y="87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66" name="Text Box 24">
              <a:extLst>
                <a:ext uri="{FF2B5EF4-FFF2-40B4-BE49-F238E27FC236}">
                  <a16:creationId xmlns:a16="http://schemas.microsoft.com/office/drawing/2014/main" id="{6204E569-5F15-7866-6A46-55A21C626C3A}"/>
                </a:ext>
              </a:extLst>
            </p:cNvPr>
            <p:cNvSpPr txBox="1">
              <a:spLocks noChangeArrowheads="1"/>
            </p:cNvSpPr>
            <p:nvPr/>
          </p:nvSpPr>
          <p:spPr bwMode="auto">
            <a:xfrm>
              <a:off x="1792" y="110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8267" name="Text Box 25">
              <a:extLst>
                <a:ext uri="{FF2B5EF4-FFF2-40B4-BE49-F238E27FC236}">
                  <a16:creationId xmlns:a16="http://schemas.microsoft.com/office/drawing/2014/main" id="{6ECB7285-8E19-90D2-4320-17F518E97E16}"/>
                </a:ext>
              </a:extLst>
            </p:cNvPr>
            <p:cNvSpPr txBox="1">
              <a:spLocks noChangeArrowheads="1"/>
            </p:cNvSpPr>
            <p:nvPr/>
          </p:nvSpPr>
          <p:spPr bwMode="auto">
            <a:xfrm>
              <a:off x="2382" y="109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8268" name="Line 38">
              <a:extLst>
                <a:ext uri="{FF2B5EF4-FFF2-40B4-BE49-F238E27FC236}">
                  <a16:creationId xmlns:a16="http://schemas.microsoft.com/office/drawing/2014/main" id="{32FBC322-5EF4-0AC7-A5B6-3833EDD852AE}"/>
                </a:ext>
              </a:extLst>
            </p:cNvPr>
            <p:cNvSpPr>
              <a:spLocks noChangeShapeType="1"/>
            </p:cNvSpPr>
            <p:nvPr/>
          </p:nvSpPr>
          <p:spPr bwMode="auto">
            <a:xfrm>
              <a:off x="2743" y="110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69" name="Line 39">
              <a:extLst>
                <a:ext uri="{FF2B5EF4-FFF2-40B4-BE49-F238E27FC236}">
                  <a16:creationId xmlns:a16="http://schemas.microsoft.com/office/drawing/2014/main" id="{BEA1B604-21A1-FD7C-6D2D-92578BA42919}"/>
                </a:ext>
              </a:extLst>
            </p:cNvPr>
            <p:cNvSpPr>
              <a:spLocks noChangeShapeType="1"/>
            </p:cNvSpPr>
            <p:nvPr/>
          </p:nvSpPr>
          <p:spPr bwMode="auto">
            <a:xfrm flipV="1">
              <a:off x="2835" y="87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70" name="Line 40">
              <a:extLst>
                <a:ext uri="{FF2B5EF4-FFF2-40B4-BE49-F238E27FC236}">
                  <a16:creationId xmlns:a16="http://schemas.microsoft.com/office/drawing/2014/main" id="{FCA86B3E-3AAA-5ACE-E941-348E4A4D8745}"/>
                </a:ext>
              </a:extLst>
            </p:cNvPr>
            <p:cNvSpPr>
              <a:spLocks noChangeShapeType="1"/>
            </p:cNvSpPr>
            <p:nvPr/>
          </p:nvSpPr>
          <p:spPr bwMode="auto">
            <a:xfrm rot="10800000" flipV="1">
              <a:off x="2925" y="87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71" name="Text Box 41">
              <a:extLst>
                <a:ext uri="{FF2B5EF4-FFF2-40B4-BE49-F238E27FC236}">
                  <a16:creationId xmlns:a16="http://schemas.microsoft.com/office/drawing/2014/main" id="{889251D2-6585-1B73-54E0-39B0F409258A}"/>
                </a:ext>
              </a:extLst>
            </p:cNvPr>
            <p:cNvSpPr txBox="1">
              <a:spLocks noChangeArrowheads="1"/>
            </p:cNvSpPr>
            <p:nvPr/>
          </p:nvSpPr>
          <p:spPr bwMode="auto">
            <a:xfrm>
              <a:off x="2745" y="109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8272" name="Line 42">
              <a:extLst>
                <a:ext uri="{FF2B5EF4-FFF2-40B4-BE49-F238E27FC236}">
                  <a16:creationId xmlns:a16="http://schemas.microsoft.com/office/drawing/2014/main" id="{8D1ABBFB-CA1A-FA30-B5FE-2520971D9F33}"/>
                </a:ext>
              </a:extLst>
            </p:cNvPr>
            <p:cNvSpPr>
              <a:spLocks noChangeShapeType="1"/>
            </p:cNvSpPr>
            <p:nvPr/>
          </p:nvSpPr>
          <p:spPr bwMode="auto">
            <a:xfrm>
              <a:off x="3106" y="110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73" name="Line 43">
              <a:extLst>
                <a:ext uri="{FF2B5EF4-FFF2-40B4-BE49-F238E27FC236}">
                  <a16:creationId xmlns:a16="http://schemas.microsoft.com/office/drawing/2014/main" id="{FBDA0C3F-A930-2C76-BA96-37B5B6CE06AF}"/>
                </a:ext>
              </a:extLst>
            </p:cNvPr>
            <p:cNvSpPr>
              <a:spLocks noChangeShapeType="1"/>
            </p:cNvSpPr>
            <p:nvPr/>
          </p:nvSpPr>
          <p:spPr bwMode="auto">
            <a:xfrm flipV="1">
              <a:off x="3198" y="87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74" name="Line 44">
              <a:extLst>
                <a:ext uri="{FF2B5EF4-FFF2-40B4-BE49-F238E27FC236}">
                  <a16:creationId xmlns:a16="http://schemas.microsoft.com/office/drawing/2014/main" id="{0267C906-CEC1-4BC7-BE4A-349BE61347DB}"/>
                </a:ext>
              </a:extLst>
            </p:cNvPr>
            <p:cNvSpPr>
              <a:spLocks noChangeShapeType="1"/>
            </p:cNvSpPr>
            <p:nvPr/>
          </p:nvSpPr>
          <p:spPr bwMode="auto">
            <a:xfrm rot="10800000" flipV="1">
              <a:off x="3288" y="87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75" name="Text Box 45">
              <a:extLst>
                <a:ext uri="{FF2B5EF4-FFF2-40B4-BE49-F238E27FC236}">
                  <a16:creationId xmlns:a16="http://schemas.microsoft.com/office/drawing/2014/main" id="{D6DB816E-31B1-8569-BFAE-CBDC11FE4811}"/>
                </a:ext>
              </a:extLst>
            </p:cNvPr>
            <p:cNvSpPr txBox="1">
              <a:spLocks noChangeArrowheads="1"/>
            </p:cNvSpPr>
            <p:nvPr/>
          </p:nvSpPr>
          <p:spPr bwMode="auto">
            <a:xfrm>
              <a:off x="3108" y="109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8276" name="Line 46">
              <a:extLst>
                <a:ext uri="{FF2B5EF4-FFF2-40B4-BE49-F238E27FC236}">
                  <a16:creationId xmlns:a16="http://schemas.microsoft.com/office/drawing/2014/main" id="{F8F935E5-4471-B7AA-221F-68A87ABF9060}"/>
                </a:ext>
              </a:extLst>
            </p:cNvPr>
            <p:cNvSpPr>
              <a:spLocks noChangeShapeType="1"/>
            </p:cNvSpPr>
            <p:nvPr/>
          </p:nvSpPr>
          <p:spPr bwMode="auto">
            <a:xfrm>
              <a:off x="3469" y="110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78" name="Text Box 49">
              <a:extLst>
                <a:ext uri="{FF2B5EF4-FFF2-40B4-BE49-F238E27FC236}">
                  <a16:creationId xmlns:a16="http://schemas.microsoft.com/office/drawing/2014/main" id="{55F6093E-3DCF-FB65-E5CF-02A7BE884408}"/>
                </a:ext>
              </a:extLst>
            </p:cNvPr>
            <p:cNvSpPr txBox="1">
              <a:spLocks noChangeArrowheads="1"/>
            </p:cNvSpPr>
            <p:nvPr/>
          </p:nvSpPr>
          <p:spPr bwMode="auto">
            <a:xfrm>
              <a:off x="3471" y="110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8279" name="Text Box 55">
              <a:extLst>
                <a:ext uri="{FF2B5EF4-FFF2-40B4-BE49-F238E27FC236}">
                  <a16:creationId xmlns:a16="http://schemas.microsoft.com/office/drawing/2014/main" id="{738FBDA0-F13E-4095-49F4-26C63B7AC40B}"/>
                </a:ext>
              </a:extLst>
            </p:cNvPr>
            <p:cNvSpPr txBox="1">
              <a:spLocks noChangeArrowheads="1"/>
            </p:cNvSpPr>
            <p:nvPr/>
          </p:nvSpPr>
          <p:spPr bwMode="auto">
            <a:xfrm>
              <a:off x="1156" y="965"/>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9</a:t>
              </a:r>
              <a:r>
                <a:rPr lang="en-US" altLang="en-GR" sz="2400"/>
                <a:t>F:</a:t>
              </a:r>
              <a:endParaRPr lang="el-GR" altLang="en-GR" sz="2400"/>
            </a:p>
          </p:txBody>
        </p:sp>
      </p:grpSp>
      <p:sp>
        <p:nvSpPr>
          <p:cNvPr id="3201" name="Text Box 129">
            <a:extLst>
              <a:ext uri="{FF2B5EF4-FFF2-40B4-BE49-F238E27FC236}">
                <a16:creationId xmlns:a16="http://schemas.microsoft.com/office/drawing/2014/main" id="{758F6D46-8B76-537C-0866-B51307AD4294}"/>
              </a:ext>
            </a:extLst>
          </p:cNvPr>
          <p:cNvSpPr txBox="1">
            <a:spLocks noChangeArrowheads="1"/>
          </p:cNvSpPr>
          <p:nvPr/>
        </p:nvSpPr>
        <p:spPr bwMode="auto">
          <a:xfrm>
            <a:off x="3792538" y="5546726"/>
            <a:ext cx="3708400" cy="13112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GR" sz="2000"/>
              <a:t>Τα  τροχιακά  </a:t>
            </a:r>
            <a:r>
              <a:rPr lang="en-US" altLang="en-GR" sz="2000"/>
              <a:t>2s </a:t>
            </a:r>
            <a:r>
              <a:rPr lang="el-GR" altLang="en-GR" sz="2000"/>
              <a:t>και  2</a:t>
            </a:r>
            <a:r>
              <a:rPr lang="en-US" altLang="en-GR" sz="2000"/>
              <a:t>p</a:t>
            </a:r>
            <a:r>
              <a:rPr lang="en-US" altLang="en-GR" sz="2000" b="1" baseline="-25000"/>
              <a:t>x </a:t>
            </a:r>
            <a:r>
              <a:rPr lang="el-GR" altLang="en-GR" sz="2000"/>
              <a:t>συνδυάζονται  με  αποτέλεσμα  την  δημιουργία  δυο  ισότιμων  </a:t>
            </a:r>
            <a:r>
              <a:rPr lang="en-US" altLang="en-GR" sz="2000"/>
              <a:t>sp </a:t>
            </a:r>
            <a:r>
              <a:rPr lang="el-GR" altLang="en-GR" sz="2000"/>
              <a:t>υβριδικών  τροχιακών</a:t>
            </a:r>
            <a:endParaRPr lang="el-GR" altLang="en-GR" sz="2000" b="1" baseline="-25000"/>
          </a:p>
        </p:txBody>
      </p:sp>
      <p:grpSp>
        <p:nvGrpSpPr>
          <p:cNvPr id="6" name="Group 177">
            <a:extLst>
              <a:ext uri="{FF2B5EF4-FFF2-40B4-BE49-F238E27FC236}">
                <a16:creationId xmlns:a16="http://schemas.microsoft.com/office/drawing/2014/main" id="{44D49D74-2DF0-C195-8608-86797BD7A9F1}"/>
              </a:ext>
            </a:extLst>
          </p:cNvPr>
          <p:cNvGrpSpPr>
            <a:grpSpLocks/>
          </p:cNvGrpSpPr>
          <p:nvPr/>
        </p:nvGrpSpPr>
        <p:grpSpPr bwMode="auto">
          <a:xfrm>
            <a:off x="5159375" y="2779713"/>
            <a:ext cx="649288" cy="1727200"/>
            <a:chOff x="521" y="1797"/>
            <a:chExt cx="409" cy="1088"/>
          </a:xfrm>
        </p:grpSpPr>
        <p:sp>
          <p:nvSpPr>
            <p:cNvPr id="8256" name="Line 157">
              <a:extLst>
                <a:ext uri="{FF2B5EF4-FFF2-40B4-BE49-F238E27FC236}">
                  <a16:creationId xmlns:a16="http://schemas.microsoft.com/office/drawing/2014/main" id="{6103BABF-3F47-85AC-6FCD-93403C950EA5}"/>
                </a:ext>
              </a:extLst>
            </p:cNvPr>
            <p:cNvSpPr>
              <a:spLocks noChangeShapeType="1"/>
            </p:cNvSpPr>
            <p:nvPr/>
          </p:nvSpPr>
          <p:spPr bwMode="auto">
            <a:xfrm>
              <a:off x="521" y="1797"/>
              <a:ext cx="0" cy="1088"/>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8257" name="Line 158">
              <a:extLst>
                <a:ext uri="{FF2B5EF4-FFF2-40B4-BE49-F238E27FC236}">
                  <a16:creationId xmlns:a16="http://schemas.microsoft.com/office/drawing/2014/main" id="{DEDE1157-D765-D88C-0D8C-FA64378FE33D}"/>
                </a:ext>
              </a:extLst>
            </p:cNvPr>
            <p:cNvSpPr>
              <a:spLocks noChangeShapeType="1"/>
            </p:cNvSpPr>
            <p:nvPr/>
          </p:nvSpPr>
          <p:spPr bwMode="auto">
            <a:xfrm>
              <a:off x="930" y="1797"/>
              <a:ext cx="0" cy="1088"/>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8258" name="Line 159">
              <a:extLst>
                <a:ext uri="{FF2B5EF4-FFF2-40B4-BE49-F238E27FC236}">
                  <a16:creationId xmlns:a16="http://schemas.microsoft.com/office/drawing/2014/main" id="{6C81B987-C7CD-96DF-7FCB-CF2CDCB026B7}"/>
                </a:ext>
              </a:extLst>
            </p:cNvPr>
            <p:cNvSpPr>
              <a:spLocks noChangeShapeType="1"/>
            </p:cNvSpPr>
            <p:nvPr/>
          </p:nvSpPr>
          <p:spPr bwMode="auto">
            <a:xfrm>
              <a:off x="521" y="1797"/>
              <a:ext cx="409" cy="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8259" name="Line 160">
              <a:extLst>
                <a:ext uri="{FF2B5EF4-FFF2-40B4-BE49-F238E27FC236}">
                  <a16:creationId xmlns:a16="http://schemas.microsoft.com/office/drawing/2014/main" id="{933BB988-54F4-713C-CB55-C3744C87C29E}"/>
                </a:ext>
              </a:extLst>
            </p:cNvPr>
            <p:cNvSpPr>
              <a:spLocks noChangeShapeType="1"/>
            </p:cNvSpPr>
            <p:nvPr/>
          </p:nvSpPr>
          <p:spPr bwMode="auto">
            <a:xfrm>
              <a:off x="521" y="2885"/>
              <a:ext cx="409" cy="0"/>
            </a:xfrm>
            <a:prstGeom prst="line">
              <a:avLst/>
            </a:prstGeom>
            <a:noFill/>
            <a:ln w="158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3238" name="Line 166">
            <a:extLst>
              <a:ext uri="{FF2B5EF4-FFF2-40B4-BE49-F238E27FC236}">
                <a16:creationId xmlns:a16="http://schemas.microsoft.com/office/drawing/2014/main" id="{4BCF1739-9C88-A7E5-54CA-889BE08F8435}"/>
              </a:ext>
            </a:extLst>
          </p:cNvPr>
          <p:cNvSpPr>
            <a:spLocks noChangeShapeType="1"/>
          </p:cNvSpPr>
          <p:nvPr/>
        </p:nvSpPr>
        <p:spPr bwMode="auto">
          <a:xfrm flipV="1">
            <a:off x="8401050" y="3355976"/>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240" name="Line 168">
            <a:extLst>
              <a:ext uri="{FF2B5EF4-FFF2-40B4-BE49-F238E27FC236}">
                <a16:creationId xmlns:a16="http://schemas.microsoft.com/office/drawing/2014/main" id="{44C9A290-8176-D664-C6E5-FA5422732805}"/>
              </a:ext>
            </a:extLst>
          </p:cNvPr>
          <p:cNvSpPr>
            <a:spLocks noChangeShapeType="1"/>
          </p:cNvSpPr>
          <p:nvPr/>
        </p:nvSpPr>
        <p:spPr bwMode="auto">
          <a:xfrm flipV="1">
            <a:off x="8975725" y="3355976"/>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grpSp>
        <p:nvGrpSpPr>
          <p:cNvPr id="7" name="Group 179">
            <a:extLst>
              <a:ext uri="{FF2B5EF4-FFF2-40B4-BE49-F238E27FC236}">
                <a16:creationId xmlns:a16="http://schemas.microsoft.com/office/drawing/2014/main" id="{E71E4FA7-8490-6E81-663B-D53B26C89083}"/>
              </a:ext>
            </a:extLst>
          </p:cNvPr>
          <p:cNvGrpSpPr>
            <a:grpSpLocks/>
          </p:cNvGrpSpPr>
          <p:nvPr/>
        </p:nvGrpSpPr>
        <p:grpSpPr bwMode="auto">
          <a:xfrm>
            <a:off x="7535863" y="2132013"/>
            <a:ext cx="1733550" cy="3168650"/>
            <a:chOff x="4237" y="1434"/>
            <a:chExt cx="1092" cy="1996"/>
          </a:xfrm>
        </p:grpSpPr>
        <p:sp>
          <p:nvSpPr>
            <p:cNvPr id="8242" name="Line 161">
              <a:extLst>
                <a:ext uri="{FF2B5EF4-FFF2-40B4-BE49-F238E27FC236}">
                  <a16:creationId xmlns:a16="http://schemas.microsoft.com/office/drawing/2014/main" id="{E3964F44-92C1-ADBB-C890-BA13953AC580}"/>
                </a:ext>
              </a:extLst>
            </p:cNvPr>
            <p:cNvSpPr>
              <a:spLocks noChangeShapeType="1"/>
            </p:cNvSpPr>
            <p:nvPr/>
          </p:nvSpPr>
          <p:spPr bwMode="auto">
            <a:xfrm flipV="1">
              <a:off x="4510" y="1434"/>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8243" name="Text Box 162">
              <a:extLst>
                <a:ext uri="{FF2B5EF4-FFF2-40B4-BE49-F238E27FC236}">
                  <a16:creationId xmlns:a16="http://schemas.microsoft.com/office/drawing/2014/main" id="{7D070B66-D639-97A7-659E-E256D10539D9}"/>
                </a:ext>
              </a:extLst>
            </p:cNvPr>
            <p:cNvSpPr txBox="1">
              <a:spLocks noChangeArrowheads="1"/>
            </p:cNvSpPr>
            <p:nvPr/>
          </p:nvSpPr>
          <p:spPr bwMode="auto">
            <a:xfrm rot="-5400000">
              <a:off x="3821" y="2213"/>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8244" name="Line 163">
              <a:extLst>
                <a:ext uri="{FF2B5EF4-FFF2-40B4-BE49-F238E27FC236}">
                  <a16:creationId xmlns:a16="http://schemas.microsoft.com/office/drawing/2014/main" id="{37C89554-0247-3042-A720-6156721CA3DF}"/>
                </a:ext>
              </a:extLst>
            </p:cNvPr>
            <p:cNvSpPr>
              <a:spLocks noChangeShapeType="1"/>
            </p:cNvSpPr>
            <p:nvPr/>
          </p:nvSpPr>
          <p:spPr bwMode="auto">
            <a:xfrm>
              <a:off x="4690" y="314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45" name="Line 164">
              <a:extLst>
                <a:ext uri="{FF2B5EF4-FFF2-40B4-BE49-F238E27FC236}">
                  <a16:creationId xmlns:a16="http://schemas.microsoft.com/office/drawing/2014/main" id="{9BE1C032-ACDE-1C93-1307-19D0400B0781}"/>
                </a:ext>
              </a:extLst>
            </p:cNvPr>
            <p:cNvSpPr>
              <a:spLocks noChangeShapeType="1"/>
            </p:cNvSpPr>
            <p:nvPr/>
          </p:nvSpPr>
          <p:spPr bwMode="auto">
            <a:xfrm>
              <a:off x="4647" y="247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46" name="Line 165">
              <a:extLst>
                <a:ext uri="{FF2B5EF4-FFF2-40B4-BE49-F238E27FC236}">
                  <a16:creationId xmlns:a16="http://schemas.microsoft.com/office/drawing/2014/main" id="{485C2095-A002-8EC9-15B5-D523D8844022}"/>
                </a:ext>
              </a:extLst>
            </p:cNvPr>
            <p:cNvSpPr>
              <a:spLocks noChangeShapeType="1"/>
            </p:cNvSpPr>
            <p:nvPr/>
          </p:nvSpPr>
          <p:spPr bwMode="auto">
            <a:xfrm flipV="1">
              <a:off x="4736" y="292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7" name="Line 167">
              <a:extLst>
                <a:ext uri="{FF2B5EF4-FFF2-40B4-BE49-F238E27FC236}">
                  <a16:creationId xmlns:a16="http://schemas.microsoft.com/office/drawing/2014/main" id="{D3277951-E5EB-1949-3842-2472C7AA1311}"/>
                </a:ext>
              </a:extLst>
            </p:cNvPr>
            <p:cNvSpPr>
              <a:spLocks noChangeShapeType="1"/>
            </p:cNvSpPr>
            <p:nvPr/>
          </p:nvSpPr>
          <p:spPr bwMode="auto">
            <a:xfrm rot="10800000" flipV="1">
              <a:off x="4826" y="292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8" name="Text Box 169">
              <a:extLst>
                <a:ext uri="{FF2B5EF4-FFF2-40B4-BE49-F238E27FC236}">
                  <a16:creationId xmlns:a16="http://schemas.microsoft.com/office/drawing/2014/main" id="{F80C0CD4-78A3-308E-82A9-644C5348C5AC}"/>
                </a:ext>
              </a:extLst>
            </p:cNvPr>
            <p:cNvSpPr txBox="1">
              <a:spLocks noChangeArrowheads="1"/>
            </p:cNvSpPr>
            <p:nvPr/>
          </p:nvSpPr>
          <p:spPr bwMode="auto">
            <a:xfrm>
              <a:off x="4691" y="314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8249" name="Text Box 170">
              <a:extLst>
                <a:ext uri="{FF2B5EF4-FFF2-40B4-BE49-F238E27FC236}">
                  <a16:creationId xmlns:a16="http://schemas.microsoft.com/office/drawing/2014/main" id="{A56AE236-C486-48F4-FF9C-2F749DAF923F}"/>
                </a:ext>
              </a:extLst>
            </p:cNvPr>
            <p:cNvSpPr txBox="1">
              <a:spLocks noChangeArrowheads="1"/>
            </p:cNvSpPr>
            <p:nvPr/>
          </p:nvSpPr>
          <p:spPr bwMode="auto">
            <a:xfrm>
              <a:off x="4647" y="2522"/>
              <a:ext cx="2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endParaRPr lang="el-GR" altLang="en-GR" sz="1400" b="1" baseline="30000"/>
            </a:p>
          </p:txBody>
        </p:sp>
        <p:sp>
          <p:nvSpPr>
            <p:cNvPr id="8250" name="Line 171">
              <a:extLst>
                <a:ext uri="{FF2B5EF4-FFF2-40B4-BE49-F238E27FC236}">
                  <a16:creationId xmlns:a16="http://schemas.microsoft.com/office/drawing/2014/main" id="{C7F56E5D-0008-0947-FC39-2D7CE11E571D}"/>
                </a:ext>
              </a:extLst>
            </p:cNvPr>
            <p:cNvSpPr>
              <a:spLocks noChangeShapeType="1"/>
            </p:cNvSpPr>
            <p:nvPr/>
          </p:nvSpPr>
          <p:spPr bwMode="auto">
            <a:xfrm>
              <a:off x="5010" y="247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51" name="Line 172">
              <a:extLst>
                <a:ext uri="{FF2B5EF4-FFF2-40B4-BE49-F238E27FC236}">
                  <a16:creationId xmlns:a16="http://schemas.microsoft.com/office/drawing/2014/main" id="{45E26F00-7B04-2135-4F58-2667F6AA3B38}"/>
                </a:ext>
              </a:extLst>
            </p:cNvPr>
            <p:cNvSpPr>
              <a:spLocks noChangeShapeType="1"/>
            </p:cNvSpPr>
            <p:nvPr/>
          </p:nvSpPr>
          <p:spPr bwMode="auto">
            <a:xfrm>
              <a:off x="4602"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52" name="Text Box 173">
              <a:extLst>
                <a:ext uri="{FF2B5EF4-FFF2-40B4-BE49-F238E27FC236}">
                  <a16:creationId xmlns:a16="http://schemas.microsoft.com/office/drawing/2014/main" id="{87DBE8B9-D60B-E473-BA06-E23F43A013DF}"/>
                </a:ext>
              </a:extLst>
            </p:cNvPr>
            <p:cNvSpPr txBox="1">
              <a:spLocks noChangeArrowheads="1"/>
            </p:cNvSpPr>
            <p:nvPr/>
          </p:nvSpPr>
          <p:spPr bwMode="auto">
            <a:xfrm>
              <a:off x="4604" y="202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8253" name="Line 174">
              <a:extLst>
                <a:ext uri="{FF2B5EF4-FFF2-40B4-BE49-F238E27FC236}">
                  <a16:creationId xmlns:a16="http://schemas.microsoft.com/office/drawing/2014/main" id="{D419011C-27B3-C289-BE03-73E6E32FAEAF}"/>
                </a:ext>
              </a:extLst>
            </p:cNvPr>
            <p:cNvSpPr>
              <a:spLocks noChangeShapeType="1"/>
            </p:cNvSpPr>
            <p:nvPr/>
          </p:nvSpPr>
          <p:spPr bwMode="auto">
            <a:xfrm>
              <a:off x="4965"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54" name="Text Box 175">
              <a:extLst>
                <a:ext uri="{FF2B5EF4-FFF2-40B4-BE49-F238E27FC236}">
                  <a16:creationId xmlns:a16="http://schemas.microsoft.com/office/drawing/2014/main" id="{9D9C5D66-705A-CE81-49C8-8954F180C073}"/>
                </a:ext>
              </a:extLst>
            </p:cNvPr>
            <p:cNvSpPr txBox="1">
              <a:spLocks noChangeArrowheads="1"/>
            </p:cNvSpPr>
            <p:nvPr/>
          </p:nvSpPr>
          <p:spPr bwMode="auto">
            <a:xfrm>
              <a:off x="4967" y="203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8255" name="Text Box 176">
              <a:extLst>
                <a:ext uri="{FF2B5EF4-FFF2-40B4-BE49-F238E27FC236}">
                  <a16:creationId xmlns:a16="http://schemas.microsoft.com/office/drawing/2014/main" id="{85FE8057-CAD9-10C2-5260-AE2C18428476}"/>
                </a:ext>
              </a:extLst>
            </p:cNvPr>
            <p:cNvSpPr txBox="1">
              <a:spLocks noChangeArrowheads="1"/>
            </p:cNvSpPr>
            <p:nvPr/>
          </p:nvSpPr>
          <p:spPr bwMode="auto">
            <a:xfrm>
              <a:off x="4964" y="2522"/>
              <a:ext cx="2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endParaRPr lang="el-GR" altLang="en-GR" sz="1400" b="1" baseline="30000"/>
            </a:p>
          </p:txBody>
        </p:sp>
      </p:grpSp>
      <p:grpSp>
        <p:nvGrpSpPr>
          <p:cNvPr id="8" name="Group 180">
            <a:extLst>
              <a:ext uri="{FF2B5EF4-FFF2-40B4-BE49-F238E27FC236}">
                <a16:creationId xmlns:a16="http://schemas.microsoft.com/office/drawing/2014/main" id="{7B91D7DA-D0A6-28D6-A052-509251FFC772}"/>
              </a:ext>
            </a:extLst>
          </p:cNvPr>
          <p:cNvGrpSpPr>
            <a:grpSpLocks/>
          </p:cNvGrpSpPr>
          <p:nvPr/>
        </p:nvGrpSpPr>
        <p:grpSpPr bwMode="auto">
          <a:xfrm>
            <a:off x="1558925" y="2347913"/>
            <a:ext cx="2451100" cy="3168650"/>
            <a:chOff x="158" y="1434"/>
            <a:chExt cx="1544" cy="1996"/>
          </a:xfrm>
        </p:grpSpPr>
        <p:sp>
          <p:nvSpPr>
            <p:cNvPr id="8226" name="Line 181">
              <a:extLst>
                <a:ext uri="{FF2B5EF4-FFF2-40B4-BE49-F238E27FC236}">
                  <a16:creationId xmlns:a16="http://schemas.microsoft.com/office/drawing/2014/main" id="{9A829ED3-FB24-5695-704F-BDA18B0289EC}"/>
                </a:ext>
              </a:extLst>
            </p:cNvPr>
            <p:cNvSpPr>
              <a:spLocks noChangeShapeType="1"/>
            </p:cNvSpPr>
            <p:nvPr/>
          </p:nvSpPr>
          <p:spPr bwMode="auto">
            <a:xfrm flipV="1">
              <a:off x="431" y="1434"/>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8227" name="Text Box 182">
              <a:extLst>
                <a:ext uri="{FF2B5EF4-FFF2-40B4-BE49-F238E27FC236}">
                  <a16:creationId xmlns:a16="http://schemas.microsoft.com/office/drawing/2014/main" id="{6B98D36E-CA31-9A9E-1C28-B9FE751EDD43}"/>
                </a:ext>
              </a:extLst>
            </p:cNvPr>
            <p:cNvSpPr txBox="1">
              <a:spLocks noChangeArrowheads="1"/>
            </p:cNvSpPr>
            <p:nvPr/>
          </p:nvSpPr>
          <p:spPr bwMode="auto">
            <a:xfrm rot="-5400000">
              <a:off x="-258" y="2213"/>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8228" name="Line 183">
              <a:extLst>
                <a:ext uri="{FF2B5EF4-FFF2-40B4-BE49-F238E27FC236}">
                  <a16:creationId xmlns:a16="http://schemas.microsoft.com/office/drawing/2014/main" id="{12F144DB-BD63-3B09-950C-F7CE9D7ECDCE}"/>
                </a:ext>
              </a:extLst>
            </p:cNvPr>
            <p:cNvSpPr>
              <a:spLocks noChangeShapeType="1"/>
            </p:cNvSpPr>
            <p:nvPr/>
          </p:nvSpPr>
          <p:spPr bwMode="auto">
            <a:xfrm>
              <a:off x="611" y="314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29" name="Line 184">
              <a:extLst>
                <a:ext uri="{FF2B5EF4-FFF2-40B4-BE49-F238E27FC236}">
                  <a16:creationId xmlns:a16="http://schemas.microsoft.com/office/drawing/2014/main" id="{71DACC78-5C02-BBF9-ACD3-6A262B737B83}"/>
                </a:ext>
              </a:extLst>
            </p:cNvPr>
            <p:cNvSpPr>
              <a:spLocks noChangeShapeType="1"/>
            </p:cNvSpPr>
            <p:nvPr/>
          </p:nvSpPr>
          <p:spPr bwMode="auto">
            <a:xfrm>
              <a:off x="612" y="2658"/>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30" name="Line 185">
              <a:extLst>
                <a:ext uri="{FF2B5EF4-FFF2-40B4-BE49-F238E27FC236}">
                  <a16:creationId xmlns:a16="http://schemas.microsoft.com/office/drawing/2014/main" id="{1177B82D-9D24-7768-FE6B-DA8BAB6BE4F5}"/>
                </a:ext>
              </a:extLst>
            </p:cNvPr>
            <p:cNvSpPr>
              <a:spLocks noChangeShapeType="1"/>
            </p:cNvSpPr>
            <p:nvPr/>
          </p:nvSpPr>
          <p:spPr bwMode="auto">
            <a:xfrm flipV="1">
              <a:off x="657" y="292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31" name="Line 186">
              <a:extLst>
                <a:ext uri="{FF2B5EF4-FFF2-40B4-BE49-F238E27FC236}">
                  <a16:creationId xmlns:a16="http://schemas.microsoft.com/office/drawing/2014/main" id="{167DCCD9-A470-EF5F-4584-7627BA86CE0C}"/>
                </a:ext>
              </a:extLst>
            </p:cNvPr>
            <p:cNvSpPr>
              <a:spLocks noChangeShapeType="1"/>
            </p:cNvSpPr>
            <p:nvPr/>
          </p:nvSpPr>
          <p:spPr bwMode="auto">
            <a:xfrm flipV="1">
              <a:off x="658" y="238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32" name="Line 187">
              <a:extLst>
                <a:ext uri="{FF2B5EF4-FFF2-40B4-BE49-F238E27FC236}">
                  <a16:creationId xmlns:a16="http://schemas.microsoft.com/office/drawing/2014/main" id="{0731E0A9-9BB5-56C6-5023-71458530B316}"/>
                </a:ext>
              </a:extLst>
            </p:cNvPr>
            <p:cNvSpPr>
              <a:spLocks noChangeShapeType="1"/>
            </p:cNvSpPr>
            <p:nvPr/>
          </p:nvSpPr>
          <p:spPr bwMode="auto">
            <a:xfrm rot="10800000" flipV="1">
              <a:off x="747" y="292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33" name="Line 188">
              <a:extLst>
                <a:ext uri="{FF2B5EF4-FFF2-40B4-BE49-F238E27FC236}">
                  <a16:creationId xmlns:a16="http://schemas.microsoft.com/office/drawing/2014/main" id="{AE1242B4-63BA-75CC-D42B-29B93E733148}"/>
                </a:ext>
              </a:extLst>
            </p:cNvPr>
            <p:cNvSpPr>
              <a:spLocks noChangeShapeType="1"/>
            </p:cNvSpPr>
            <p:nvPr/>
          </p:nvSpPr>
          <p:spPr bwMode="auto">
            <a:xfrm rot="10800000" flipV="1">
              <a:off x="748" y="238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34" name="Text Box 189">
              <a:extLst>
                <a:ext uri="{FF2B5EF4-FFF2-40B4-BE49-F238E27FC236}">
                  <a16:creationId xmlns:a16="http://schemas.microsoft.com/office/drawing/2014/main" id="{E1C002BE-687D-A86C-1BEA-E36A708B52FA}"/>
                </a:ext>
              </a:extLst>
            </p:cNvPr>
            <p:cNvSpPr txBox="1">
              <a:spLocks noChangeArrowheads="1"/>
            </p:cNvSpPr>
            <p:nvPr/>
          </p:nvSpPr>
          <p:spPr bwMode="auto">
            <a:xfrm>
              <a:off x="612" y="314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8235" name="Text Box 190">
              <a:extLst>
                <a:ext uri="{FF2B5EF4-FFF2-40B4-BE49-F238E27FC236}">
                  <a16:creationId xmlns:a16="http://schemas.microsoft.com/office/drawing/2014/main" id="{E869C97B-37B3-15DB-4234-CF666EA0CB2E}"/>
                </a:ext>
              </a:extLst>
            </p:cNvPr>
            <p:cNvSpPr txBox="1">
              <a:spLocks noChangeArrowheads="1"/>
            </p:cNvSpPr>
            <p:nvPr/>
          </p:nvSpPr>
          <p:spPr bwMode="auto">
            <a:xfrm>
              <a:off x="613" y="265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8236" name="Line 191">
              <a:extLst>
                <a:ext uri="{FF2B5EF4-FFF2-40B4-BE49-F238E27FC236}">
                  <a16:creationId xmlns:a16="http://schemas.microsoft.com/office/drawing/2014/main" id="{1D663732-5732-D70C-48C2-F8DF0B2A0123}"/>
                </a:ext>
              </a:extLst>
            </p:cNvPr>
            <p:cNvSpPr>
              <a:spLocks noChangeShapeType="1"/>
            </p:cNvSpPr>
            <p:nvPr/>
          </p:nvSpPr>
          <p:spPr bwMode="auto">
            <a:xfrm>
              <a:off x="612"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37" name="Text Box 192">
              <a:extLst>
                <a:ext uri="{FF2B5EF4-FFF2-40B4-BE49-F238E27FC236}">
                  <a16:creationId xmlns:a16="http://schemas.microsoft.com/office/drawing/2014/main" id="{34E60668-447B-501D-A250-5EE509502039}"/>
                </a:ext>
              </a:extLst>
            </p:cNvPr>
            <p:cNvSpPr txBox="1">
              <a:spLocks noChangeArrowheads="1"/>
            </p:cNvSpPr>
            <p:nvPr/>
          </p:nvSpPr>
          <p:spPr bwMode="auto">
            <a:xfrm>
              <a:off x="614" y="202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8238" name="Line 193">
              <a:extLst>
                <a:ext uri="{FF2B5EF4-FFF2-40B4-BE49-F238E27FC236}">
                  <a16:creationId xmlns:a16="http://schemas.microsoft.com/office/drawing/2014/main" id="{084C4870-7BF6-DDEB-7765-AE4EFA157D2D}"/>
                </a:ext>
              </a:extLst>
            </p:cNvPr>
            <p:cNvSpPr>
              <a:spLocks noChangeShapeType="1"/>
            </p:cNvSpPr>
            <p:nvPr/>
          </p:nvSpPr>
          <p:spPr bwMode="auto">
            <a:xfrm>
              <a:off x="975"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39" name="Text Box 194">
              <a:extLst>
                <a:ext uri="{FF2B5EF4-FFF2-40B4-BE49-F238E27FC236}">
                  <a16:creationId xmlns:a16="http://schemas.microsoft.com/office/drawing/2014/main" id="{914D9C0E-7136-90D4-970B-99B0BB277662}"/>
                </a:ext>
              </a:extLst>
            </p:cNvPr>
            <p:cNvSpPr txBox="1">
              <a:spLocks noChangeArrowheads="1"/>
            </p:cNvSpPr>
            <p:nvPr/>
          </p:nvSpPr>
          <p:spPr bwMode="auto">
            <a:xfrm>
              <a:off x="977" y="202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8240" name="Line 195">
              <a:extLst>
                <a:ext uri="{FF2B5EF4-FFF2-40B4-BE49-F238E27FC236}">
                  <a16:creationId xmlns:a16="http://schemas.microsoft.com/office/drawing/2014/main" id="{BD570C36-1577-42E2-CAF7-A14DC1A7CD41}"/>
                </a:ext>
              </a:extLst>
            </p:cNvPr>
            <p:cNvSpPr>
              <a:spLocks noChangeShapeType="1"/>
            </p:cNvSpPr>
            <p:nvPr/>
          </p:nvSpPr>
          <p:spPr bwMode="auto">
            <a:xfrm>
              <a:off x="1338"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41" name="Text Box 196">
              <a:extLst>
                <a:ext uri="{FF2B5EF4-FFF2-40B4-BE49-F238E27FC236}">
                  <a16:creationId xmlns:a16="http://schemas.microsoft.com/office/drawing/2014/main" id="{1A97CBEB-6536-FBA1-F47C-91FF6541C599}"/>
                </a:ext>
              </a:extLst>
            </p:cNvPr>
            <p:cNvSpPr txBox="1">
              <a:spLocks noChangeArrowheads="1"/>
            </p:cNvSpPr>
            <p:nvPr/>
          </p:nvSpPr>
          <p:spPr bwMode="auto">
            <a:xfrm>
              <a:off x="1340" y="203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grpSp>
      <p:sp>
        <p:nvSpPr>
          <p:cNvPr id="3276" name="Freeform 204">
            <a:extLst>
              <a:ext uri="{FF2B5EF4-FFF2-40B4-BE49-F238E27FC236}">
                <a16:creationId xmlns:a16="http://schemas.microsoft.com/office/drawing/2014/main" id="{D1A13A1C-61CF-137A-AF8F-4A2A022C10E9}"/>
              </a:ext>
            </a:extLst>
          </p:cNvPr>
          <p:cNvSpPr>
            <a:spLocks/>
          </p:cNvSpPr>
          <p:nvPr/>
        </p:nvSpPr>
        <p:spPr bwMode="auto">
          <a:xfrm>
            <a:off x="2566989" y="2935289"/>
            <a:ext cx="288925" cy="1068387"/>
          </a:xfrm>
          <a:custGeom>
            <a:avLst/>
            <a:gdLst>
              <a:gd name="T0" fmla="*/ 0 w 182"/>
              <a:gd name="T1" fmla="*/ 1068387 h 673"/>
              <a:gd name="T2" fmla="*/ 288925 w 182"/>
              <a:gd name="T3" fmla="*/ 131762 h 673"/>
              <a:gd name="T4" fmla="*/ 0 w 182"/>
              <a:gd name="T5" fmla="*/ 276225 h 673"/>
              <a:gd name="T6" fmla="*/ 0 60000 65536"/>
              <a:gd name="T7" fmla="*/ 0 60000 65536"/>
              <a:gd name="T8" fmla="*/ 0 60000 65536"/>
              <a:gd name="T9" fmla="*/ 0 w 182"/>
              <a:gd name="T10" fmla="*/ 0 h 673"/>
              <a:gd name="T11" fmla="*/ 182 w 182"/>
              <a:gd name="T12" fmla="*/ 673 h 673"/>
            </a:gdLst>
            <a:ahLst/>
            <a:cxnLst>
              <a:cxn ang="T6">
                <a:pos x="T0" y="T1"/>
              </a:cxn>
              <a:cxn ang="T7">
                <a:pos x="T2" y="T3"/>
              </a:cxn>
              <a:cxn ang="T8">
                <a:pos x="T4" y="T5"/>
              </a:cxn>
            </a:cxnLst>
            <a:rect l="T9" t="T10" r="T11" b="T12"/>
            <a:pathLst>
              <a:path w="182" h="673">
                <a:moveTo>
                  <a:pt x="0" y="673"/>
                </a:moveTo>
                <a:cubicBezTo>
                  <a:pt x="91" y="419"/>
                  <a:pt x="182" y="166"/>
                  <a:pt x="182" y="83"/>
                </a:cubicBezTo>
                <a:cubicBezTo>
                  <a:pt x="182" y="0"/>
                  <a:pt x="91" y="87"/>
                  <a:pt x="0" y="174"/>
                </a:cubicBezTo>
              </a:path>
            </a:pathLst>
          </a:custGeom>
          <a:noFill/>
          <a:ln w="25400">
            <a:solidFill>
              <a:srgbClr val="0000FF"/>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R"/>
          </a:p>
        </p:txBody>
      </p:sp>
      <p:grpSp>
        <p:nvGrpSpPr>
          <p:cNvPr id="9" name="Group 207">
            <a:extLst>
              <a:ext uri="{FF2B5EF4-FFF2-40B4-BE49-F238E27FC236}">
                <a16:creationId xmlns:a16="http://schemas.microsoft.com/office/drawing/2014/main" id="{6D545A7C-9C3D-895E-4496-18155951AB5C}"/>
              </a:ext>
            </a:extLst>
          </p:cNvPr>
          <p:cNvGrpSpPr>
            <a:grpSpLocks/>
          </p:cNvGrpSpPr>
          <p:nvPr/>
        </p:nvGrpSpPr>
        <p:grpSpPr bwMode="auto">
          <a:xfrm>
            <a:off x="4583114" y="2205038"/>
            <a:ext cx="2447925" cy="3238500"/>
            <a:chOff x="1927" y="1389"/>
            <a:chExt cx="1542" cy="2040"/>
          </a:xfrm>
        </p:grpSpPr>
        <p:grpSp>
          <p:nvGrpSpPr>
            <p:cNvPr id="8208" name="Group 199">
              <a:extLst>
                <a:ext uri="{FF2B5EF4-FFF2-40B4-BE49-F238E27FC236}">
                  <a16:creationId xmlns:a16="http://schemas.microsoft.com/office/drawing/2014/main" id="{4E3A36B5-0248-3738-2750-774603E6E8CF}"/>
                </a:ext>
              </a:extLst>
            </p:cNvPr>
            <p:cNvGrpSpPr>
              <a:grpSpLocks/>
            </p:cNvGrpSpPr>
            <p:nvPr/>
          </p:nvGrpSpPr>
          <p:grpSpPr bwMode="auto">
            <a:xfrm>
              <a:off x="1927" y="1433"/>
              <a:ext cx="1542" cy="1996"/>
              <a:chOff x="1928" y="1434"/>
              <a:chExt cx="1542" cy="1996"/>
            </a:xfrm>
          </p:grpSpPr>
          <p:sp>
            <p:nvSpPr>
              <p:cNvPr id="8210" name="Line 141">
                <a:extLst>
                  <a:ext uri="{FF2B5EF4-FFF2-40B4-BE49-F238E27FC236}">
                    <a16:creationId xmlns:a16="http://schemas.microsoft.com/office/drawing/2014/main" id="{C3F6F885-8297-C869-2BE9-C32B08548CC9}"/>
                  </a:ext>
                </a:extLst>
              </p:cNvPr>
              <p:cNvSpPr>
                <a:spLocks noChangeShapeType="1"/>
              </p:cNvSpPr>
              <p:nvPr/>
            </p:nvSpPr>
            <p:spPr bwMode="auto">
              <a:xfrm flipV="1">
                <a:off x="2201" y="1434"/>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8211" name="Text Box 142">
                <a:extLst>
                  <a:ext uri="{FF2B5EF4-FFF2-40B4-BE49-F238E27FC236}">
                    <a16:creationId xmlns:a16="http://schemas.microsoft.com/office/drawing/2014/main" id="{468345A7-BE27-ABCD-172B-D782FBC3F362}"/>
                  </a:ext>
                </a:extLst>
              </p:cNvPr>
              <p:cNvSpPr txBox="1">
                <a:spLocks noChangeArrowheads="1"/>
              </p:cNvSpPr>
              <p:nvPr/>
            </p:nvSpPr>
            <p:spPr bwMode="auto">
              <a:xfrm rot="-5400000">
                <a:off x="1512" y="2213"/>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8212" name="Line 143">
                <a:extLst>
                  <a:ext uri="{FF2B5EF4-FFF2-40B4-BE49-F238E27FC236}">
                    <a16:creationId xmlns:a16="http://schemas.microsoft.com/office/drawing/2014/main" id="{F96300F3-F8ED-16D3-F8A0-9E84CAD12AA9}"/>
                  </a:ext>
                </a:extLst>
              </p:cNvPr>
              <p:cNvSpPr>
                <a:spLocks noChangeShapeType="1"/>
              </p:cNvSpPr>
              <p:nvPr/>
            </p:nvSpPr>
            <p:spPr bwMode="auto">
              <a:xfrm>
                <a:off x="2381" y="314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13" name="Line 144">
                <a:extLst>
                  <a:ext uri="{FF2B5EF4-FFF2-40B4-BE49-F238E27FC236}">
                    <a16:creationId xmlns:a16="http://schemas.microsoft.com/office/drawing/2014/main" id="{D00E7E56-39EC-81D0-3608-0CA517C1326F}"/>
                  </a:ext>
                </a:extLst>
              </p:cNvPr>
              <p:cNvSpPr>
                <a:spLocks noChangeShapeType="1"/>
              </p:cNvSpPr>
              <p:nvPr/>
            </p:nvSpPr>
            <p:spPr bwMode="auto">
              <a:xfrm>
                <a:off x="2382" y="2658"/>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14" name="Line 145">
                <a:extLst>
                  <a:ext uri="{FF2B5EF4-FFF2-40B4-BE49-F238E27FC236}">
                    <a16:creationId xmlns:a16="http://schemas.microsoft.com/office/drawing/2014/main" id="{31149E2E-DEFB-1319-6C54-F9F0E458EBB8}"/>
                  </a:ext>
                </a:extLst>
              </p:cNvPr>
              <p:cNvSpPr>
                <a:spLocks noChangeShapeType="1"/>
              </p:cNvSpPr>
              <p:nvPr/>
            </p:nvSpPr>
            <p:spPr bwMode="auto">
              <a:xfrm flipV="1">
                <a:off x="2427" y="292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15" name="Line 146">
                <a:extLst>
                  <a:ext uri="{FF2B5EF4-FFF2-40B4-BE49-F238E27FC236}">
                    <a16:creationId xmlns:a16="http://schemas.microsoft.com/office/drawing/2014/main" id="{13779429-6F8D-74FB-05CD-1F6D474173CA}"/>
                  </a:ext>
                </a:extLst>
              </p:cNvPr>
              <p:cNvSpPr>
                <a:spLocks noChangeShapeType="1"/>
              </p:cNvSpPr>
              <p:nvPr/>
            </p:nvSpPr>
            <p:spPr bwMode="auto">
              <a:xfrm flipV="1">
                <a:off x="2474" y="2386"/>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16" name="Line 147">
                <a:extLst>
                  <a:ext uri="{FF2B5EF4-FFF2-40B4-BE49-F238E27FC236}">
                    <a16:creationId xmlns:a16="http://schemas.microsoft.com/office/drawing/2014/main" id="{4CEB1DAD-84D9-99FB-2E6B-44D44AEB2206}"/>
                  </a:ext>
                </a:extLst>
              </p:cNvPr>
              <p:cNvSpPr>
                <a:spLocks noChangeShapeType="1"/>
              </p:cNvSpPr>
              <p:nvPr/>
            </p:nvSpPr>
            <p:spPr bwMode="auto">
              <a:xfrm rot="10800000" flipV="1">
                <a:off x="2517" y="292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17" name="Line 148">
                <a:extLst>
                  <a:ext uri="{FF2B5EF4-FFF2-40B4-BE49-F238E27FC236}">
                    <a16:creationId xmlns:a16="http://schemas.microsoft.com/office/drawing/2014/main" id="{8D152060-B497-0276-3062-DAAD42F4FF8E}"/>
                  </a:ext>
                </a:extLst>
              </p:cNvPr>
              <p:cNvSpPr>
                <a:spLocks noChangeShapeType="1"/>
              </p:cNvSpPr>
              <p:nvPr/>
            </p:nvSpPr>
            <p:spPr bwMode="auto">
              <a:xfrm flipV="1">
                <a:off x="2474" y="1752"/>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18" name="Text Box 149">
                <a:extLst>
                  <a:ext uri="{FF2B5EF4-FFF2-40B4-BE49-F238E27FC236}">
                    <a16:creationId xmlns:a16="http://schemas.microsoft.com/office/drawing/2014/main" id="{F4159BC9-D9A2-0A37-7444-FC7AF27AFB8E}"/>
                  </a:ext>
                </a:extLst>
              </p:cNvPr>
              <p:cNvSpPr txBox="1">
                <a:spLocks noChangeArrowheads="1"/>
              </p:cNvSpPr>
              <p:nvPr/>
            </p:nvSpPr>
            <p:spPr bwMode="auto">
              <a:xfrm>
                <a:off x="2382" y="314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8219" name="Text Box 150">
                <a:extLst>
                  <a:ext uri="{FF2B5EF4-FFF2-40B4-BE49-F238E27FC236}">
                    <a16:creationId xmlns:a16="http://schemas.microsoft.com/office/drawing/2014/main" id="{17BA343C-974A-D027-48FC-BC3D8288F642}"/>
                  </a:ext>
                </a:extLst>
              </p:cNvPr>
              <p:cNvSpPr txBox="1">
                <a:spLocks noChangeArrowheads="1"/>
              </p:cNvSpPr>
              <p:nvPr/>
            </p:nvSpPr>
            <p:spPr bwMode="auto">
              <a:xfrm>
                <a:off x="2383" y="265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8220" name="Line 151">
                <a:extLst>
                  <a:ext uri="{FF2B5EF4-FFF2-40B4-BE49-F238E27FC236}">
                    <a16:creationId xmlns:a16="http://schemas.microsoft.com/office/drawing/2014/main" id="{10EB89F5-A8B1-8FCF-8680-8C3E91D2B78F}"/>
                  </a:ext>
                </a:extLst>
              </p:cNvPr>
              <p:cNvSpPr>
                <a:spLocks noChangeShapeType="1"/>
              </p:cNvSpPr>
              <p:nvPr/>
            </p:nvSpPr>
            <p:spPr bwMode="auto">
              <a:xfrm>
                <a:off x="2382"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21" name="Text Box 152">
                <a:extLst>
                  <a:ext uri="{FF2B5EF4-FFF2-40B4-BE49-F238E27FC236}">
                    <a16:creationId xmlns:a16="http://schemas.microsoft.com/office/drawing/2014/main" id="{134D8318-C6CA-19CC-E4E8-5126AA14D408}"/>
                  </a:ext>
                </a:extLst>
              </p:cNvPr>
              <p:cNvSpPr txBox="1">
                <a:spLocks noChangeArrowheads="1"/>
              </p:cNvSpPr>
              <p:nvPr/>
            </p:nvSpPr>
            <p:spPr bwMode="auto">
              <a:xfrm>
                <a:off x="2384" y="202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8222" name="Line 153">
                <a:extLst>
                  <a:ext uri="{FF2B5EF4-FFF2-40B4-BE49-F238E27FC236}">
                    <a16:creationId xmlns:a16="http://schemas.microsoft.com/office/drawing/2014/main" id="{DC887AE5-B3B6-F9B2-2A94-F2C7B45F1177}"/>
                  </a:ext>
                </a:extLst>
              </p:cNvPr>
              <p:cNvSpPr>
                <a:spLocks noChangeShapeType="1"/>
              </p:cNvSpPr>
              <p:nvPr/>
            </p:nvSpPr>
            <p:spPr bwMode="auto">
              <a:xfrm>
                <a:off x="2745"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23" name="Text Box 154">
                <a:extLst>
                  <a:ext uri="{FF2B5EF4-FFF2-40B4-BE49-F238E27FC236}">
                    <a16:creationId xmlns:a16="http://schemas.microsoft.com/office/drawing/2014/main" id="{AD6310A7-E7E7-AB57-70AA-C1C1EDF5FC1B}"/>
                  </a:ext>
                </a:extLst>
              </p:cNvPr>
              <p:cNvSpPr txBox="1">
                <a:spLocks noChangeArrowheads="1"/>
              </p:cNvSpPr>
              <p:nvPr/>
            </p:nvSpPr>
            <p:spPr bwMode="auto">
              <a:xfrm>
                <a:off x="2747" y="202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8224" name="Line 155">
                <a:extLst>
                  <a:ext uri="{FF2B5EF4-FFF2-40B4-BE49-F238E27FC236}">
                    <a16:creationId xmlns:a16="http://schemas.microsoft.com/office/drawing/2014/main" id="{7B5C3369-73CA-F254-3967-0DB3F5FF5820}"/>
                  </a:ext>
                </a:extLst>
              </p:cNvPr>
              <p:cNvSpPr>
                <a:spLocks noChangeShapeType="1"/>
              </p:cNvSpPr>
              <p:nvPr/>
            </p:nvSpPr>
            <p:spPr bwMode="auto">
              <a:xfrm>
                <a:off x="3108" y="204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25" name="Text Box 156">
                <a:extLst>
                  <a:ext uri="{FF2B5EF4-FFF2-40B4-BE49-F238E27FC236}">
                    <a16:creationId xmlns:a16="http://schemas.microsoft.com/office/drawing/2014/main" id="{0719C67E-8DBF-C26D-55ED-3135A0E84105}"/>
                  </a:ext>
                </a:extLst>
              </p:cNvPr>
              <p:cNvSpPr txBox="1">
                <a:spLocks noChangeArrowheads="1"/>
              </p:cNvSpPr>
              <p:nvPr/>
            </p:nvSpPr>
            <p:spPr bwMode="auto">
              <a:xfrm>
                <a:off x="3108" y="203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grpSp>
        <p:sp>
          <p:nvSpPr>
            <p:cNvPr id="8209" name="Text Box 205">
              <a:extLst>
                <a:ext uri="{FF2B5EF4-FFF2-40B4-BE49-F238E27FC236}">
                  <a16:creationId xmlns:a16="http://schemas.microsoft.com/office/drawing/2014/main" id="{3117878B-8F8E-DA8F-322F-D5E23E92DA59}"/>
                </a:ext>
              </a:extLst>
            </p:cNvPr>
            <p:cNvSpPr txBox="1">
              <a:spLocks noChangeArrowheads="1"/>
            </p:cNvSpPr>
            <p:nvPr/>
          </p:nvSpPr>
          <p:spPr bwMode="auto">
            <a:xfrm>
              <a:off x="2336" y="1389"/>
              <a:ext cx="7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200" b="1"/>
                <a:t>προωθημένη  κατάσταση</a:t>
              </a:r>
            </a:p>
          </p:txBody>
        </p:sp>
      </p:grpSp>
      <p:sp>
        <p:nvSpPr>
          <p:cNvPr id="3" name="Line 148">
            <a:extLst>
              <a:ext uri="{FF2B5EF4-FFF2-40B4-BE49-F238E27FC236}">
                <a16:creationId xmlns:a16="http://schemas.microsoft.com/office/drawing/2014/main" id="{E23ACA38-301C-53A8-F1D1-9AC633638C7C}"/>
              </a:ext>
            </a:extLst>
          </p:cNvPr>
          <p:cNvSpPr>
            <a:spLocks noChangeShapeType="1"/>
          </p:cNvSpPr>
          <p:nvPr/>
        </p:nvSpPr>
        <p:spPr bwMode="auto">
          <a:xfrm flipH="1" flipV="1">
            <a:off x="7246937" y="1357314"/>
            <a:ext cx="0" cy="48178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Effect transition="in" filter="fade">
                                      <p:cBhvr>
                                        <p:cTn id="9" dur="500"/>
                                        <p:tgtEl>
                                          <p:spTgt spid="30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nodeType="clickEffect">
                                  <p:stCondLst>
                                    <p:cond delay="0"/>
                                  </p:stCondLst>
                                  <p:childTnLst>
                                    <p:set>
                                      <p:cBhvr>
                                        <p:cTn id="32" dur="1" fill="hold">
                                          <p:stCondLst>
                                            <p:cond delay="0"/>
                                          </p:stCondLst>
                                        </p:cTn>
                                        <p:tgtEl>
                                          <p:spTgt spid="3276"/>
                                        </p:tgtEl>
                                        <p:attrNameLst>
                                          <p:attrName>style.visibility</p:attrName>
                                        </p:attrNameLst>
                                      </p:cBhvr>
                                      <p:to>
                                        <p:strVal val="visible"/>
                                      </p:to>
                                    </p:set>
                                    <p:animScale>
                                      <p:cBhvr>
                                        <p:cTn id="33" dur="500" decel="50000" fill="hold">
                                          <p:stCondLst>
                                            <p:cond delay="0"/>
                                          </p:stCondLst>
                                        </p:cTn>
                                        <p:tgtEl>
                                          <p:spTgt spid="32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3276"/>
                                        </p:tgtEl>
                                        <p:attrNameLst>
                                          <p:attrName>ppt_x</p:attrName>
                                          <p:attrName>ppt_y</p:attrName>
                                        </p:attrNameLst>
                                      </p:cBhvr>
                                    </p:animMotion>
                                    <p:animEffect transition="in" filter="fade">
                                      <p:cBhvr>
                                        <p:cTn id="35" dur="500"/>
                                        <p:tgtEl>
                                          <p:spTgt spid="32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01"/>
                                        </p:tgtEl>
                                        <p:attrNameLst>
                                          <p:attrName>style.visibility</p:attrName>
                                        </p:attrNameLst>
                                      </p:cBhvr>
                                      <p:to>
                                        <p:strVal val="visible"/>
                                      </p:to>
                                    </p:set>
                                    <p:animEffect transition="in" filter="fade">
                                      <p:cBhvr>
                                        <p:cTn id="47" dur="2000"/>
                                        <p:tgtEl>
                                          <p:spTgt spid="32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repeatCount="300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nodeType="clickEffect">
                                  <p:stCondLst>
                                    <p:cond delay="0"/>
                                  </p:stCondLst>
                                  <p:childTnLst>
                                    <p:set>
                                      <p:cBhvr>
                                        <p:cTn id="65" dur="1" fill="hold">
                                          <p:stCondLst>
                                            <p:cond delay="0"/>
                                          </p:stCondLst>
                                        </p:cTn>
                                        <p:tgtEl>
                                          <p:spTgt spid="3238"/>
                                        </p:tgtEl>
                                        <p:attrNameLst>
                                          <p:attrName>style.visibility</p:attrName>
                                        </p:attrNameLst>
                                      </p:cBhvr>
                                      <p:to>
                                        <p:strVal val="visible"/>
                                      </p:to>
                                    </p:set>
                                    <p:anim calcmode="lin" valueType="num">
                                      <p:cBhvr additive="base">
                                        <p:cTn id="66" dur="500" fill="hold"/>
                                        <p:tgtEl>
                                          <p:spTgt spid="3238"/>
                                        </p:tgtEl>
                                        <p:attrNameLst>
                                          <p:attrName>ppt_x</p:attrName>
                                        </p:attrNameLst>
                                      </p:cBhvr>
                                      <p:tavLst>
                                        <p:tav tm="0">
                                          <p:val>
                                            <p:strVal val="1+#ppt_w/2"/>
                                          </p:val>
                                        </p:tav>
                                        <p:tav tm="100000">
                                          <p:val>
                                            <p:strVal val="#ppt_x"/>
                                          </p:val>
                                        </p:tav>
                                      </p:tavLst>
                                    </p:anim>
                                    <p:anim calcmode="lin" valueType="num">
                                      <p:cBhvr additive="base">
                                        <p:cTn id="67" dur="500" fill="hold"/>
                                        <p:tgtEl>
                                          <p:spTgt spid="3238"/>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nodeType="clickEffect">
                                  <p:stCondLst>
                                    <p:cond delay="0"/>
                                  </p:stCondLst>
                                  <p:childTnLst>
                                    <p:set>
                                      <p:cBhvr>
                                        <p:cTn id="71" dur="1" fill="hold">
                                          <p:stCondLst>
                                            <p:cond delay="0"/>
                                          </p:stCondLst>
                                        </p:cTn>
                                        <p:tgtEl>
                                          <p:spTgt spid="3240"/>
                                        </p:tgtEl>
                                        <p:attrNameLst>
                                          <p:attrName>style.visibility</p:attrName>
                                        </p:attrNameLst>
                                      </p:cBhvr>
                                      <p:to>
                                        <p:strVal val="visible"/>
                                      </p:to>
                                    </p:set>
                                    <p:anim calcmode="lin" valueType="num">
                                      <p:cBhvr additive="base">
                                        <p:cTn id="72" dur="500" fill="hold"/>
                                        <p:tgtEl>
                                          <p:spTgt spid="3240"/>
                                        </p:tgtEl>
                                        <p:attrNameLst>
                                          <p:attrName>ppt_x</p:attrName>
                                        </p:attrNameLst>
                                      </p:cBhvr>
                                      <p:tavLst>
                                        <p:tav tm="0">
                                          <p:val>
                                            <p:strVal val="1+#ppt_w/2"/>
                                          </p:val>
                                        </p:tav>
                                        <p:tav tm="100000">
                                          <p:val>
                                            <p:strVal val="#ppt_x"/>
                                          </p:val>
                                        </p:tav>
                                      </p:tavLst>
                                    </p:anim>
                                    <p:anim calcmode="lin" valueType="num">
                                      <p:cBhvr additive="base">
                                        <p:cTn id="73" dur="500" fill="hold"/>
                                        <p:tgtEl>
                                          <p:spTgt spid="32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2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id="{B01B407B-4B25-760B-9C4D-F152632FA7FA}"/>
              </a:ext>
            </a:extLst>
          </p:cNvPr>
          <p:cNvSpPr>
            <a:spLocks noGrp="1" noChangeArrowheads="1"/>
          </p:cNvSpPr>
          <p:nvPr>
            <p:ph type="title"/>
          </p:nvPr>
        </p:nvSpPr>
        <p:spPr>
          <a:xfrm>
            <a:off x="1919288" y="0"/>
            <a:ext cx="8229600" cy="692150"/>
          </a:xfrm>
        </p:spPr>
        <p:txBody>
          <a:bodyPr/>
          <a:lstStyle/>
          <a:p>
            <a:r>
              <a:rPr lang="en-US" altLang="el-GR" sz="3600">
                <a:solidFill>
                  <a:srgbClr val="0000FF"/>
                </a:solidFill>
                <a:latin typeface="Calibri" panose="020F0502020204030204" pitchFamily="34" charset="0"/>
                <a:cs typeface="Calibri" panose="020F0502020204030204" pitchFamily="34" charset="0"/>
              </a:rPr>
              <a:t>sp </a:t>
            </a:r>
            <a:r>
              <a:rPr lang="el-GR" altLang="el-GR" sz="3600">
                <a:solidFill>
                  <a:srgbClr val="0000FF"/>
                </a:solidFill>
                <a:latin typeface="Calibri" panose="020F0502020204030204" pitchFamily="34" charset="0"/>
                <a:cs typeface="Calibri" panose="020F0502020204030204" pitchFamily="34" charset="0"/>
              </a:rPr>
              <a:t>υβριδισμός </a:t>
            </a:r>
            <a:r>
              <a:rPr lang="en-US" altLang="el-GR" sz="3600">
                <a:solidFill>
                  <a:srgbClr val="0000FF"/>
                </a:solidFill>
                <a:latin typeface="Calibri" panose="020F0502020204030204" pitchFamily="34" charset="0"/>
                <a:cs typeface="Calibri" panose="020F0502020204030204" pitchFamily="34" charset="0"/>
              </a:rPr>
              <a:t>II</a:t>
            </a:r>
            <a:endParaRPr lang="el-GR" altLang="el-GR" sz="3600">
              <a:solidFill>
                <a:srgbClr val="0000FF"/>
              </a:solidFill>
              <a:latin typeface="Calibri" panose="020F0502020204030204" pitchFamily="34" charset="0"/>
              <a:cs typeface="Calibri" panose="020F0502020204030204" pitchFamily="34" charset="0"/>
            </a:endParaRPr>
          </a:p>
        </p:txBody>
      </p:sp>
      <p:pic>
        <p:nvPicPr>
          <p:cNvPr id="3" name="Εικόνα 2">
            <a:extLst>
              <a:ext uri="{FF2B5EF4-FFF2-40B4-BE49-F238E27FC236}">
                <a16:creationId xmlns:a16="http://schemas.microsoft.com/office/drawing/2014/main" id="{7DD79DEB-2C95-CECC-B67F-B785CAC48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557338"/>
            <a:ext cx="29765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Εικόνα 3">
            <a:extLst>
              <a:ext uri="{FF2B5EF4-FFF2-40B4-BE49-F238E27FC236}">
                <a16:creationId xmlns:a16="http://schemas.microsoft.com/office/drawing/2014/main" id="{B4E539BE-0959-9A33-66CE-FDF35B2C6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9" y="1268413"/>
            <a:ext cx="2725737"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Ομάδα 13">
            <a:extLst>
              <a:ext uri="{FF2B5EF4-FFF2-40B4-BE49-F238E27FC236}">
                <a16:creationId xmlns:a16="http://schemas.microsoft.com/office/drawing/2014/main" id="{D50D7B62-EDCD-D2C3-4568-326FB0A80160}"/>
              </a:ext>
            </a:extLst>
          </p:cNvPr>
          <p:cNvGrpSpPr>
            <a:grpSpLocks/>
          </p:cNvGrpSpPr>
          <p:nvPr/>
        </p:nvGrpSpPr>
        <p:grpSpPr bwMode="auto">
          <a:xfrm>
            <a:off x="7608889" y="1196975"/>
            <a:ext cx="2473325" cy="850900"/>
            <a:chOff x="6516216" y="1268760"/>
            <a:chExt cx="2474259" cy="851647"/>
          </a:xfrm>
        </p:grpSpPr>
        <p:pic>
          <p:nvPicPr>
            <p:cNvPr id="6154" name="Εικόνα 6">
              <a:extLst>
                <a:ext uri="{FF2B5EF4-FFF2-40B4-BE49-F238E27FC236}">
                  <a16:creationId xmlns:a16="http://schemas.microsoft.com/office/drawing/2014/main" id="{46E44CB7-30F9-13E9-A21D-423935F36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268760"/>
              <a:ext cx="2474259" cy="85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βάλ 10">
              <a:extLst>
                <a:ext uri="{FF2B5EF4-FFF2-40B4-BE49-F238E27FC236}">
                  <a16:creationId xmlns:a16="http://schemas.microsoft.com/office/drawing/2014/main" id="{AC5658A3-A4A8-82AE-5CCB-57ACCF4E87C9}"/>
                </a:ext>
              </a:extLst>
            </p:cNvPr>
            <p:cNvSpPr/>
            <p:nvPr/>
          </p:nvSpPr>
          <p:spPr>
            <a:xfrm>
              <a:off x="7812105" y="1629439"/>
              <a:ext cx="360498" cy="143000"/>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2" name="Οβάλ 11">
              <a:extLst>
                <a:ext uri="{FF2B5EF4-FFF2-40B4-BE49-F238E27FC236}">
                  <a16:creationId xmlns:a16="http://schemas.microsoft.com/office/drawing/2014/main" id="{322505F3-5F5D-D95E-6C6B-FC1FE3DC5F51}"/>
                </a:ext>
              </a:extLst>
            </p:cNvPr>
            <p:cNvSpPr/>
            <p:nvPr/>
          </p:nvSpPr>
          <p:spPr>
            <a:xfrm>
              <a:off x="7380142" y="1629439"/>
              <a:ext cx="360498" cy="143000"/>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grpSp>
      <p:pic>
        <p:nvPicPr>
          <p:cNvPr id="13" name="Εικόνα 12">
            <a:extLst>
              <a:ext uri="{FF2B5EF4-FFF2-40B4-BE49-F238E27FC236}">
                <a16:creationId xmlns:a16="http://schemas.microsoft.com/office/drawing/2014/main" id="{47E62BB3-86D2-82D3-F4D9-DAA80F164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9" y="2133600"/>
            <a:ext cx="24733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Εικόνα 20">
            <a:extLst>
              <a:ext uri="{FF2B5EF4-FFF2-40B4-BE49-F238E27FC236}">
                <a16:creationId xmlns:a16="http://schemas.microsoft.com/office/drawing/2014/main" id="{A046E0B8-5BD5-12F4-2E07-050FCCE37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4" y="3644900"/>
            <a:ext cx="577373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564029C1-FFE9-9637-10CC-C44667E7D941}"/>
              </a:ext>
            </a:extLst>
          </p:cNvPr>
          <p:cNvSpPr txBox="1">
            <a:spLocks noChangeArrowheads="1"/>
          </p:cNvSpPr>
          <p:nvPr/>
        </p:nvSpPr>
        <p:spPr bwMode="auto">
          <a:xfrm>
            <a:off x="4943476" y="4437064"/>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ευθύγραμμη διάταξη</a:t>
            </a:r>
          </a:p>
        </p:txBody>
      </p:sp>
      <p:sp>
        <p:nvSpPr>
          <p:cNvPr id="2" name="TextBox 1">
            <a:extLst>
              <a:ext uri="{FF2B5EF4-FFF2-40B4-BE49-F238E27FC236}">
                <a16:creationId xmlns:a16="http://schemas.microsoft.com/office/drawing/2014/main" id="{51A9FBE3-0ED3-0F0B-55AC-2541F6D5763D}"/>
              </a:ext>
            </a:extLst>
          </p:cNvPr>
          <p:cNvSpPr txBox="1">
            <a:spLocks noChangeArrowheads="1"/>
          </p:cNvSpPr>
          <p:nvPr/>
        </p:nvSpPr>
        <p:spPr bwMode="auto">
          <a:xfrm>
            <a:off x="5303839" y="5013325"/>
            <a:ext cx="1584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2800">
                <a:latin typeface="Calibri" panose="020F0502020204030204" pitchFamily="34" charset="0"/>
                <a:cs typeface="Calibri" panose="020F0502020204030204" pitchFamily="34" charset="0"/>
              </a:rPr>
              <a:t>F – Be - F</a:t>
            </a:r>
            <a:endParaRPr lang="el-GR" altLang="el-GR" sz="2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7EF77BE3-CDA9-858D-5A12-03460CCA8B78}"/>
              </a:ext>
            </a:extLst>
          </p:cNvPr>
          <p:cNvSpPr>
            <a:spLocks noGrp="1" noChangeArrowheads="1"/>
          </p:cNvSpPr>
          <p:nvPr>
            <p:ph type="title"/>
          </p:nvPr>
        </p:nvSpPr>
        <p:spPr>
          <a:xfrm>
            <a:off x="1992313" y="1"/>
            <a:ext cx="8229600" cy="633413"/>
          </a:xfrm>
        </p:spPr>
        <p:txBody>
          <a:bodyPr/>
          <a:lstStyle/>
          <a:p>
            <a:pPr eaLnBrk="1" hangingPunct="1"/>
            <a:r>
              <a:rPr lang="en-US" altLang="en-GR" sz="2800" b="1">
                <a:solidFill>
                  <a:srgbClr val="0000FF"/>
                </a:solidFill>
              </a:rPr>
              <a:t>sp</a:t>
            </a:r>
            <a:r>
              <a:rPr lang="el-GR" altLang="en-GR" sz="2800" b="1" baseline="30000">
                <a:solidFill>
                  <a:srgbClr val="0000FF"/>
                </a:solidFill>
              </a:rPr>
              <a:t>2</a:t>
            </a:r>
            <a:r>
              <a:rPr lang="en-US" altLang="en-GR" sz="2800" b="1">
                <a:solidFill>
                  <a:srgbClr val="0000FF"/>
                </a:solidFill>
              </a:rPr>
              <a:t>  </a:t>
            </a:r>
            <a:r>
              <a:rPr lang="el-GR" altLang="en-GR" sz="2800" b="1">
                <a:solidFill>
                  <a:srgbClr val="0000FF"/>
                </a:solidFill>
              </a:rPr>
              <a:t>υβριδισμός</a:t>
            </a:r>
          </a:p>
        </p:txBody>
      </p:sp>
      <p:sp>
        <p:nvSpPr>
          <p:cNvPr id="5125" name="Text Box 5">
            <a:extLst>
              <a:ext uri="{FF2B5EF4-FFF2-40B4-BE49-F238E27FC236}">
                <a16:creationId xmlns:a16="http://schemas.microsoft.com/office/drawing/2014/main" id="{EAF372D2-4FB5-67D4-B5F6-2AAEA0FBDBF9}"/>
              </a:ext>
            </a:extLst>
          </p:cNvPr>
          <p:cNvSpPr txBox="1">
            <a:spLocks noChangeArrowheads="1"/>
          </p:cNvSpPr>
          <p:nvPr/>
        </p:nvSpPr>
        <p:spPr bwMode="auto">
          <a:xfrm>
            <a:off x="1847851" y="1258888"/>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a:t>BF</a:t>
            </a:r>
            <a:r>
              <a:rPr lang="en-US" altLang="en-GR" sz="2400" baseline="-25000"/>
              <a:t>3</a:t>
            </a:r>
            <a:endParaRPr lang="el-GR" altLang="en-GR" sz="2400" baseline="-25000"/>
          </a:p>
        </p:txBody>
      </p:sp>
      <p:grpSp>
        <p:nvGrpSpPr>
          <p:cNvPr id="2" name="Group 19">
            <a:extLst>
              <a:ext uri="{FF2B5EF4-FFF2-40B4-BE49-F238E27FC236}">
                <a16:creationId xmlns:a16="http://schemas.microsoft.com/office/drawing/2014/main" id="{CC5D60E1-0F55-725D-A104-C6E499B97C1E}"/>
              </a:ext>
            </a:extLst>
          </p:cNvPr>
          <p:cNvGrpSpPr>
            <a:grpSpLocks/>
          </p:cNvGrpSpPr>
          <p:nvPr/>
        </p:nvGrpSpPr>
        <p:grpSpPr bwMode="auto">
          <a:xfrm>
            <a:off x="2711450" y="852489"/>
            <a:ext cx="1079500" cy="1165225"/>
            <a:chOff x="1111" y="1385"/>
            <a:chExt cx="680" cy="734"/>
          </a:xfrm>
        </p:grpSpPr>
        <p:sp>
          <p:nvSpPr>
            <p:cNvPr id="9322" name="Text Box 6">
              <a:extLst>
                <a:ext uri="{FF2B5EF4-FFF2-40B4-BE49-F238E27FC236}">
                  <a16:creationId xmlns:a16="http://schemas.microsoft.com/office/drawing/2014/main" id="{C1AAFC2E-F7DB-15F6-1D9F-601229492D2A}"/>
                </a:ext>
              </a:extLst>
            </p:cNvPr>
            <p:cNvSpPr txBox="1">
              <a:spLocks noChangeArrowheads="1"/>
            </p:cNvSpPr>
            <p:nvPr/>
          </p:nvSpPr>
          <p:spPr bwMode="auto">
            <a:xfrm>
              <a:off x="1292" y="1616"/>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B</a:t>
              </a:r>
              <a:endParaRPr lang="el-GR" altLang="en-GR"/>
            </a:p>
          </p:txBody>
        </p:sp>
        <p:sp>
          <p:nvSpPr>
            <p:cNvPr id="9323" name="Text Box 12">
              <a:extLst>
                <a:ext uri="{FF2B5EF4-FFF2-40B4-BE49-F238E27FC236}">
                  <a16:creationId xmlns:a16="http://schemas.microsoft.com/office/drawing/2014/main" id="{482C789C-13BA-D30E-9E38-CD6C2E3686C6}"/>
                </a:ext>
              </a:extLst>
            </p:cNvPr>
            <p:cNvSpPr txBox="1">
              <a:spLocks noChangeArrowheads="1"/>
            </p:cNvSpPr>
            <p:nvPr/>
          </p:nvSpPr>
          <p:spPr bwMode="auto">
            <a:xfrm>
              <a:off x="1293" y="188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F</a:t>
              </a:r>
              <a:endParaRPr lang="el-GR" altLang="en-GR"/>
            </a:p>
          </p:txBody>
        </p:sp>
        <p:sp>
          <p:nvSpPr>
            <p:cNvPr id="9324" name="Line 13">
              <a:extLst>
                <a:ext uri="{FF2B5EF4-FFF2-40B4-BE49-F238E27FC236}">
                  <a16:creationId xmlns:a16="http://schemas.microsoft.com/office/drawing/2014/main" id="{53F2E403-7BE6-DDB3-E8EA-95805E94C7C4}"/>
                </a:ext>
              </a:extLst>
            </p:cNvPr>
            <p:cNvSpPr>
              <a:spLocks noChangeShapeType="1"/>
            </p:cNvSpPr>
            <p:nvPr/>
          </p:nvSpPr>
          <p:spPr bwMode="auto">
            <a:xfrm>
              <a:off x="1394" y="1797"/>
              <a:ext cx="0" cy="1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25" name="Line 14">
              <a:extLst>
                <a:ext uri="{FF2B5EF4-FFF2-40B4-BE49-F238E27FC236}">
                  <a16:creationId xmlns:a16="http://schemas.microsoft.com/office/drawing/2014/main" id="{646EBF25-D53F-96E0-65BA-EDB232B04BDD}"/>
                </a:ext>
              </a:extLst>
            </p:cNvPr>
            <p:cNvSpPr>
              <a:spLocks noChangeShapeType="1"/>
            </p:cNvSpPr>
            <p:nvPr/>
          </p:nvSpPr>
          <p:spPr bwMode="auto">
            <a:xfrm flipH="1">
              <a:off x="1429" y="1525"/>
              <a:ext cx="136" cy="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26" name="Line 16">
              <a:extLst>
                <a:ext uri="{FF2B5EF4-FFF2-40B4-BE49-F238E27FC236}">
                  <a16:creationId xmlns:a16="http://schemas.microsoft.com/office/drawing/2014/main" id="{37EC0CAC-53F1-0FB7-2BCC-586D37B90E16}"/>
                </a:ext>
              </a:extLst>
            </p:cNvPr>
            <p:cNvSpPr>
              <a:spLocks noChangeShapeType="1"/>
            </p:cNvSpPr>
            <p:nvPr/>
          </p:nvSpPr>
          <p:spPr bwMode="auto">
            <a:xfrm>
              <a:off x="1247" y="1525"/>
              <a:ext cx="136" cy="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27" name="Text Box 17">
              <a:extLst>
                <a:ext uri="{FF2B5EF4-FFF2-40B4-BE49-F238E27FC236}">
                  <a16:creationId xmlns:a16="http://schemas.microsoft.com/office/drawing/2014/main" id="{395225EA-5FEF-0D9A-CF0E-D6B1791294E7}"/>
                </a:ext>
              </a:extLst>
            </p:cNvPr>
            <p:cNvSpPr txBox="1">
              <a:spLocks noChangeArrowheads="1"/>
            </p:cNvSpPr>
            <p:nvPr/>
          </p:nvSpPr>
          <p:spPr bwMode="auto">
            <a:xfrm>
              <a:off x="1111" y="1385"/>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F</a:t>
              </a:r>
              <a:endParaRPr lang="el-GR" altLang="en-GR"/>
            </a:p>
          </p:txBody>
        </p:sp>
        <p:sp>
          <p:nvSpPr>
            <p:cNvPr id="9328" name="Text Box 18">
              <a:extLst>
                <a:ext uri="{FF2B5EF4-FFF2-40B4-BE49-F238E27FC236}">
                  <a16:creationId xmlns:a16="http://schemas.microsoft.com/office/drawing/2014/main" id="{C706AB95-2351-3D95-3BE3-3DF1581DECD5}"/>
                </a:ext>
              </a:extLst>
            </p:cNvPr>
            <p:cNvSpPr txBox="1">
              <a:spLocks noChangeArrowheads="1"/>
            </p:cNvSpPr>
            <p:nvPr/>
          </p:nvSpPr>
          <p:spPr bwMode="auto">
            <a:xfrm>
              <a:off x="1519" y="1385"/>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F</a:t>
              </a:r>
              <a:endParaRPr lang="el-GR" altLang="en-GR"/>
            </a:p>
          </p:txBody>
        </p:sp>
      </p:grpSp>
      <p:grpSp>
        <p:nvGrpSpPr>
          <p:cNvPr id="3" name="Group 81">
            <a:extLst>
              <a:ext uri="{FF2B5EF4-FFF2-40B4-BE49-F238E27FC236}">
                <a16:creationId xmlns:a16="http://schemas.microsoft.com/office/drawing/2014/main" id="{80CDEF38-ED8B-2F6B-6AD9-41B2F0E7512E}"/>
              </a:ext>
            </a:extLst>
          </p:cNvPr>
          <p:cNvGrpSpPr>
            <a:grpSpLocks/>
          </p:cNvGrpSpPr>
          <p:nvPr/>
        </p:nvGrpSpPr>
        <p:grpSpPr bwMode="auto">
          <a:xfrm>
            <a:off x="4283645" y="1566655"/>
            <a:ext cx="3671888" cy="792163"/>
            <a:chOff x="1791" y="981"/>
            <a:chExt cx="2313" cy="499"/>
          </a:xfrm>
        </p:grpSpPr>
        <p:sp>
          <p:nvSpPr>
            <p:cNvPr id="9302" name="Line 34">
              <a:extLst>
                <a:ext uri="{FF2B5EF4-FFF2-40B4-BE49-F238E27FC236}">
                  <a16:creationId xmlns:a16="http://schemas.microsoft.com/office/drawing/2014/main" id="{CDCB5062-2073-D07D-1B64-1CCE654CC0B2}"/>
                </a:ext>
              </a:extLst>
            </p:cNvPr>
            <p:cNvSpPr>
              <a:spLocks noChangeShapeType="1"/>
            </p:cNvSpPr>
            <p:nvPr/>
          </p:nvSpPr>
          <p:spPr bwMode="auto">
            <a:xfrm>
              <a:off x="2290" y="1288"/>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03" name="Line 35">
              <a:extLst>
                <a:ext uri="{FF2B5EF4-FFF2-40B4-BE49-F238E27FC236}">
                  <a16:creationId xmlns:a16="http://schemas.microsoft.com/office/drawing/2014/main" id="{BBE4764C-4A54-8D76-8D81-A37281006CDB}"/>
                </a:ext>
              </a:extLst>
            </p:cNvPr>
            <p:cNvSpPr>
              <a:spLocks noChangeShapeType="1"/>
            </p:cNvSpPr>
            <p:nvPr/>
          </p:nvSpPr>
          <p:spPr bwMode="auto">
            <a:xfrm>
              <a:off x="2788" y="1288"/>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04" name="Line 36">
              <a:extLst>
                <a:ext uri="{FF2B5EF4-FFF2-40B4-BE49-F238E27FC236}">
                  <a16:creationId xmlns:a16="http://schemas.microsoft.com/office/drawing/2014/main" id="{340C050B-25E9-E843-E681-BB3492EEF5D2}"/>
                </a:ext>
              </a:extLst>
            </p:cNvPr>
            <p:cNvSpPr>
              <a:spLocks noChangeShapeType="1"/>
            </p:cNvSpPr>
            <p:nvPr/>
          </p:nvSpPr>
          <p:spPr bwMode="auto">
            <a:xfrm flipV="1">
              <a:off x="2381" y="1061"/>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05" name="Line 37">
              <a:extLst>
                <a:ext uri="{FF2B5EF4-FFF2-40B4-BE49-F238E27FC236}">
                  <a16:creationId xmlns:a16="http://schemas.microsoft.com/office/drawing/2014/main" id="{A2C1E084-F15E-67AE-FE0C-A5365B1B041C}"/>
                </a:ext>
              </a:extLst>
            </p:cNvPr>
            <p:cNvSpPr>
              <a:spLocks noChangeShapeType="1"/>
            </p:cNvSpPr>
            <p:nvPr/>
          </p:nvSpPr>
          <p:spPr bwMode="auto">
            <a:xfrm flipV="1">
              <a:off x="2880" y="1061"/>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06" name="Line 38">
              <a:extLst>
                <a:ext uri="{FF2B5EF4-FFF2-40B4-BE49-F238E27FC236}">
                  <a16:creationId xmlns:a16="http://schemas.microsoft.com/office/drawing/2014/main" id="{14994117-12F4-6D5A-FBD1-D47C1C432274}"/>
                </a:ext>
              </a:extLst>
            </p:cNvPr>
            <p:cNvSpPr>
              <a:spLocks noChangeShapeType="1"/>
            </p:cNvSpPr>
            <p:nvPr/>
          </p:nvSpPr>
          <p:spPr bwMode="auto">
            <a:xfrm rot="10800000" flipV="1">
              <a:off x="2471" y="1061"/>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07" name="Line 39">
              <a:extLst>
                <a:ext uri="{FF2B5EF4-FFF2-40B4-BE49-F238E27FC236}">
                  <a16:creationId xmlns:a16="http://schemas.microsoft.com/office/drawing/2014/main" id="{942E8D1F-4C3A-2D49-7E59-EE8E1500C82B}"/>
                </a:ext>
              </a:extLst>
            </p:cNvPr>
            <p:cNvSpPr>
              <a:spLocks noChangeShapeType="1"/>
            </p:cNvSpPr>
            <p:nvPr/>
          </p:nvSpPr>
          <p:spPr bwMode="auto">
            <a:xfrm rot="10800000" flipH="1" flipV="1">
              <a:off x="2969" y="1050"/>
              <a:ext cx="2" cy="24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08" name="Text Box 40">
              <a:extLst>
                <a:ext uri="{FF2B5EF4-FFF2-40B4-BE49-F238E27FC236}">
                  <a16:creationId xmlns:a16="http://schemas.microsoft.com/office/drawing/2014/main" id="{66F0F1DB-1639-63BB-5C78-D2C243AFE878}"/>
                </a:ext>
              </a:extLst>
            </p:cNvPr>
            <p:cNvSpPr txBox="1">
              <a:spLocks noChangeArrowheads="1"/>
            </p:cNvSpPr>
            <p:nvPr/>
          </p:nvSpPr>
          <p:spPr bwMode="auto">
            <a:xfrm>
              <a:off x="2291" y="128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9309" name="Text Box 41">
              <a:extLst>
                <a:ext uri="{FF2B5EF4-FFF2-40B4-BE49-F238E27FC236}">
                  <a16:creationId xmlns:a16="http://schemas.microsoft.com/office/drawing/2014/main" id="{05837251-1411-4B4F-FB6D-7CF0235D8E1F}"/>
                </a:ext>
              </a:extLst>
            </p:cNvPr>
            <p:cNvSpPr txBox="1">
              <a:spLocks noChangeArrowheads="1"/>
            </p:cNvSpPr>
            <p:nvPr/>
          </p:nvSpPr>
          <p:spPr bwMode="auto">
            <a:xfrm>
              <a:off x="2790" y="127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9310" name="Line 42">
              <a:extLst>
                <a:ext uri="{FF2B5EF4-FFF2-40B4-BE49-F238E27FC236}">
                  <a16:creationId xmlns:a16="http://schemas.microsoft.com/office/drawing/2014/main" id="{E2352D4C-F80F-CE68-FB0B-A1A1275F021F}"/>
                </a:ext>
              </a:extLst>
            </p:cNvPr>
            <p:cNvSpPr>
              <a:spLocks noChangeShapeType="1"/>
            </p:cNvSpPr>
            <p:nvPr/>
          </p:nvSpPr>
          <p:spPr bwMode="auto">
            <a:xfrm>
              <a:off x="3105" y="1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11" name="Line 43">
              <a:extLst>
                <a:ext uri="{FF2B5EF4-FFF2-40B4-BE49-F238E27FC236}">
                  <a16:creationId xmlns:a16="http://schemas.microsoft.com/office/drawing/2014/main" id="{CC4F2326-AAA8-1E7D-6666-4C5D3C8ECB0D}"/>
                </a:ext>
              </a:extLst>
            </p:cNvPr>
            <p:cNvSpPr>
              <a:spLocks noChangeShapeType="1"/>
            </p:cNvSpPr>
            <p:nvPr/>
          </p:nvSpPr>
          <p:spPr bwMode="auto">
            <a:xfrm flipV="1">
              <a:off x="3197" y="1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12" name="Line 44">
              <a:extLst>
                <a:ext uri="{FF2B5EF4-FFF2-40B4-BE49-F238E27FC236}">
                  <a16:creationId xmlns:a16="http://schemas.microsoft.com/office/drawing/2014/main" id="{AEF7F343-16C2-D9C9-8FF1-6909C8F597BE}"/>
                </a:ext>
              </a:extLst>
            </p:cNvPr>
            <p:cNvSpPr>
              <a:spLocks noChangeShapeType="1"/>
            </p:cNvSpPr>
            <p:nvPr/>
          </p:nvSpPr>
          <p:spPr bwMode="auto">
            <a:xfrm rot="10800000" flipV="1">
              <a:off x="3287" y="1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13" name="Text Box 45">
              <a:extLst>
                <a:ext uri="{FF2B5EF4-FFF2-40B4-BE49-F238E27FC236}">
                  <a16:creationId xmlns:a16="http://schemas.microsoft.com/office/drawing/2014/main" id="{B7DAA39C-E0AE-EE75-0F12-23DC3FEBC6A5}"/>
                </a:ext>
              </a:extLst>
            </p:cNvPr>
            <p:cNvSpPr txBox="1">
              <a:spLocks noChangeArrowheads="1"/>
            </p:cNvSpPr>
            <p:nvPr/>
          </p:nvSpPr>
          <p:spPr bwMode="auto">
            <a:xfrm>
              <a:off x="3107" y="127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9314" name="Line 46">
              <a:extLst>
                <a:ext uri="{FF2B5EF4-FFF2-40B4-BE49-F238E27FC236}">
                  <a16:creationId xmlns:a16="http://schemas.microsoft.com/office/drawing/2014/main" id="{1E2D773F-14AF-9469-C11B-53D180EE8DCC}"/>
                </a:ext>
              </a:extLst>
            </p:cNvPr>
            <p:cNvSpPr>
              <a:spLocks noChangeShapeType="1"/>
            </p:cNvSpPr>
            <p:nvPr/>
          </p:nvSpPr>
          <p:spPr bwMode="auto">
            <a:xfrm>
              <a:off x="3468" y="1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15" name="Line 47">
              <a:extLst>
                <a:ext uri="{FF2B5EF4-FFF2-40B4-BE49-F238E27FC236}">
                  <a16:creationId xmlns:a16="http://schemas.microsoft.com/office/drawing/2014/main" id="{ED96E57C-726E-21E9-A322-A68FBD020B57}"/>
                </a:ext>
              </a:extLst>
            </p:cNvPr>
            <p:cNvSpPr>
              <a:spLocks noChangeShapeType="1"/>
            </p:cNvSpPr>
            <p:nvPr/>
          </p:nvSpPr>
          <p:spPr bwMode="auto">
            <a:xfrm flipV="1">
              <a:off x="3560" y="1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16" name="Line 48">
              <a:extLst>
                <a:ext uri="{FF2B5EF4-FFF2-40B4-BE49-F238E27FC236}">
                  <a16:creationId xmlns:a16="http://schemas.microsoft.com/office/drawing/2014/main" id="{09B10F57-DD15-532F-889C-81E00A847D9D}"/>
                </a:ext>
              </a:extLst>
            </p:cNvPr>
            <p:cNvSpPr>
              <a:spLocks noChangeShapeType="1"/>
            </p:cNvSpPr>
            <p:nvPr/>
          </p:nvSpPr>
          <p:spPr bwMode="auto">
            <a:xfrm rot="10800000" flipV="1">
              <a:off x="3650" y="1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17" name="Text Box 49">
              <a:extLst>
                <a:ext uri="{FF2B5EF4-FFF2-40B4-BE49-F238E27FC236}">
                  <a16:creationId xmlns:a16="http://schemas.microsoft.com/office/drawing/2014/main" id="{759AB5A0-E36C-8941-F1C1-E8BC6E4C9B58}"/>
                </a:ext>
              </a:extLst>
            </p:cNvPr>
            <p:cNvSpPr txBox="1">
              <a:spLocks noChangeArrowheads="1"/>
            </p:cNvSpPr>
            <p:nvPr/>
          </p:nvSpPr>
          <p:spPr bwMode="auto">
            <a:xfrm>
              <a:off x="3470" y="127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9318" name="Line 50">
              <a:extLst>
                <a:ext uri="{FF2B5EF4-FFF2-40B4-BE49-F238E27FC236}">
                  <a16:creationId xmlns:a16="http://schemas.microsoft.com/office/drawing/2014/main" id="{08B7F543-963E-E435-4F8D-EF1C25442AB3}"/>
                </a:ext>
              </a:extLst>
            </p:cNvPr>
            <p:cNvSpPr>
              <a:spLocks noChangeShapeType="1"/>
            </p:cNvSpPr>
            <p:nvPr/>
          </p:nvSpPr>
          <p:spPr bwMode="auto">
            <a:xfrm>
              <a:off x="3831" y="1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319" name="Line 51">
              <a:extLst>
                <a:ext uri="{FF2B5EF4-FFF2-40B4-BE49-F238E27FC236}">
                  <a16:creationId xmlns:a16="http://schemas.microsoft.com/office/drawing/2014/main" id="{7DEC924C-DBF7-48C8-A870-4C755F09453E}"/>
                </a:ext>
              </a:extLst>
            </p:cNvPr>
            <p:cNvSpPr>
              <a:spLocks noChangeShapeType="1"/>
            </p:cNvSpPr>
            <p:nvPr/>
          </p:nvSpPr>
          <p:spPr bwMode="auto">
            <a:xfrm rot="10800000">
              <a:off x="3997" y="981"/>
              <a:ext cx="2" cy="295"/>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20" name="Text Box 52">
              <a:extLst>
                <a:ext uri="{FF2B5EF4-FFF2-40B4-BE49-F238E27FC236}">
                  <a16:creationId xmlns:a16="http://schemas.microsoft.com/office/drawing/2014/main" id="{34AD6015-F641-722C-128C-DF6DD8AA4D8A}"/>
                </a:ext>
              </a:extLst>
            </p:cNvPr>
            <p:cNvSpPr txBox="1">
              <a:spLocks noChangeArrowheads="1"/>
            </p:cNvSpPr>
            <p:nvPr/>
          </p:nvSpPr>
          <p:spPr bwMode="auto">
            <a:xfrm>
              <a:off x="3740" y="128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2p</a:t>
              </a:r>
              <a:r>
                <a:rPr lang="en-US" altLang="en-GR" sz="1400" b="1" baseline="-25000" dirty="0"/>
                <a:t>z</a:t>
              </a:r>
              <a:endParaRPr lang="el-GR" altLang="en-GR" sz="1400" b="1" baseline="-25000" dirty="0"/>
            </a:p>
          </p:txBody>
        </p:sp>
        <p:sp>
          <p:nvSpPr>
            <p:cNvPr id="9321" name="Text Box 53">
              <a:extLst>
                <a:ext uri="{FF2B5EF4-FFF2-40B4-BE49-F238E27FC236}">
                  <a16:creationId xmlns:a16="http://schemas.microsoft.com/office/drawing/2014/main" id="{E2BFCF96-67F0-BC10-81D2-0ECC63DBB135}"/>
                </a:ext>
              </a:extLst>
            </p:cNvPr>
            <p:cNvSpPr txBox="1">
              <a:spLocks noChangeArrowheads="1"/>
            </p:cNvSpPr>
            <p:nvPr/>
          </p:nvSpPr>
          <p:spPr bwMode="auto">
            <a:xfrm>
              <a:off x="1791" y="1147"/>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9</a:t>
              </a:r>
              <a:r>
                <a:rPr lang="en-US" altLang="en-GR" sz="2400"/>
                <a:t>F:</a:t>
              </a:r>
              <a:endParaRPr lang="el-GR" altLang="en-GR" sz="2400"/>
            </a:p>
          </p:txBody>
        </p:sp>
      </p:grpSp>
      <p:grpSp>
        <p:nvGrpSpPr>
          <p:cNvPr id="4" name="Group 80">
            <a:extLst>
              <a:ext uri="{FF2B5EF4-FFF2-40B4-BE49-F238E27FC236}">
                <a16:creationId xmlns:a16="http://schemas.microsoft.com/office/drawing/2014/main" id="{6D47EFD9-FBC9-E0C3-D26B-0D2400F32D5C}"/>
              </a:ext>
            </a:extLst>
          </p:cNvPr>
          <p:cNvGrpSpPr>
            <a:grpSpLocks/>
          </p:cNvGrpSpPr>
          <p:nvPr/>
        </p:nvGrpSpPr>
        <p:grpSpPr bwMode="auto">
          <a:xfrm>
            <a:off x="4440239" y="692151"/>
            <a:ext cx="2593975" cy="665163"/>
            <a:chOff x="1837" y="562"/>
            <a:chExt cx="1634" cy="419"/>
          </a:xfrm>
        </p:grpSpPr>
        <p:grpSp>
          <p:nvGrpSpPr>
            <p:cNvPr id="9288" name="Group 23">
              <a:extLst>
                <a:ext uri="{FF2B5EF4-FFF2-40B4-BE49-F238E27FC236}">
                  <a16:creationId xmlns:a16="http://schemas.microsoft.com/office/drawing/2014/main" id="{DEC17B01-BE51-A4F9-EAE7-879E267D68A4}"/>
                </a:ext>
              </a:extLst>
            </p:cNvPr>
            <p:cNvGrpSpPr>
              <a:grpSpLocks/>
            </p:cNvGrpSpPr>
            <p:nvPr/>
          </p:nvGrpSpPr>
          <p:grpSpPr bwMode="auto">
            <a:xfrm>
              <a:off x="2313" y="562"/>
              <a:ext cx="718" cy="419"/>
              <a:chOff x="1791" y="436"/>
              <a:chExt cx="862" cy="419"/>
            </a:xfrm>
          </p:grpSpPr>
          <p:sp>
            <p:nvSpPr>
              <p:cNvPr id="9295" name="Line 24">
                <a:extLst>
                  <a:ext uri="{FF2B5EF4-FFF2-40B4-BE49-F238E27FC236}">
                    <a16:creationId xmlns:a16="http://schemas.microsoft.com/office/drawing/2014/main" id="{B2240769-91D6-CF00-5EED-D3C5F9ABC13A}"/>
                  </a:ext>
                </a:extLst>
              </p:cNvPr>
              <p:cNvSpPr>
                <a:spLocks noChangeShapeType="1"/>
              </p:cNvSpPr>
              <p:nvPr/>
            </p:nvSpPr>
            <p:spPr bwMode="auto">
              <a:xfrm>
                <a:off x="1791" y="66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96" name="Line 25">
                <a:extLst>
                  <a:ext uri="{FF2B5EF4-FFF2-40B4-BE49-F238E27FC236}">
                    <a16:creationId xmlns:a16="http://schemas.microsoft.com/office/drawing/2014/main" id="{778AFC7D-61C5-62F3-8B20-D324E442AD73}"/>
                  </a:ext>
                </a:extLst>
              </p:cNvPr>
              <p:cNvSpPr>
                <a:spLocks noChangeShapeType="1"/>
              </p:cNvSpPr>
              <p:nvPr/>
            </p:nvSpPr>
            <p:spPr bwMode="auto">
              <a:xfrm>
                <a:off x="2380" y="66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97" name="Line 26">
                <a:extLst>
                  <a:ext uri="{FF2B5EF4-FFF2-40B4-BE49-F238E27FC236}">
                    <a16:creationId xmlns:a16="http://schemas.microsoft.com/office/drawing/2014/main" id="{166995B4-F1E7-0F0A-A8FD-B76B4F0DC4ED}"/>
                  </a:ext>
                </a:extLst>
              </p:cNvPr>
              <p:cNvSpPr>
                <a:spLocks noChangeShapeType="1"/>
              </p:cNvSpPr>
              <p:nvPr/>
            </p:nvSpPr>
            <p:spPr bwMode="auto">
              <a:xfrm flipV="1">
                <a:off x="188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98" name="Line 27">
                <a:extLst>
                  <a:ext uri="{FF2B5EF4-FFF2-40B4-BE49-F238E27FC236}">
                    <a16:creationId xmlns:a16="http://schemas.microsoft.com/office/drawing/2014/main" id="{7A3A0278-6473-22A9-4D02-0AE4AA8F87EE}"/>
                  </a:ext>
                </a:extLst>
              </p:cNvPr>
              <p:cNvSpPr>
                <a:spLocks noChangeShapeType="1"/>
              </p:cNvSpPr>
              <p:nvPr/>
            </p:nvSpPr>
            <p:spPr bwMode="auto">
              <a:xfrm flipV="1">
                <a:off x="247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99" name="Line 28">
                <a:extLst>
                  <a:ext uri="{FF2B5EF4-FFF2-40B4-BE49-F238E27FC236}">
                    <a16:creationId xmlns:a16="http://schemas.microsoft.com/office/drawing/2014/main" id="{74DBAF0F-BE58-473A-C169-3AD7A2C3C3FE}"/>
                  </a:ext>
                </a:extLst>
              </p:cNvPr>
              <p:cNvSpPr>
                <a:spLocks noChangeShapeType="1"/>
              </p:cNvSpPr>
              <p:nvPr/>
            </p:nvSpPr>
            <p:spPr bwMode="auto">
              <a:xfrm rot="10800000" flipV="1">
                <a:off x="197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00" name="Line 29">
                <a:extLst>
                  <a:ext uri="{FF2B5EF4-FFF2-40B4-BE49-F238E27FC236}">
                    <a16:creationId xmlns:a16="http://schemas.microsoft.com/office/drawing/2014/main" id="{10E2D5CE-C246-BA84-9ECA-0ECDB677FF1A}"/>
                  </a:ext>
                </a:extLst>
              </p:cNvPr>
              <p:cNvSpPr>
                <a:spLocks noChangeShapeType="1"/>
              </p:cNvSpPr>
              <p:nvPr/>
            </p:nvSpPr>
            <p:spPr bwMode="auto">
              <a:xfrm rot="10800000" flipV="1">
                <a:off x="2562" y="43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301" name="Text Box 30">
                <a:extLst>
                  <a:ext uri="{FF2B5EF4-FFF2-40B4-BE49-F238E27FC236}">
                    <a16:creationId xmlns:a16="http://schemas.microsoft.com/office/drawing/2014/main" id="{BD12FEE2-E6D9-C96F-C9E3-45C3079A6D6A}"/>
                  </a:ext>
                </a:extLst>
              </p:cNvPr>
              <p:cNvSpPr txBox="1">
                <a:spLocks noChangeArrowheads="1"/>
              </p:cNvSpPr>
              <p:nvPr/>
            </p:nvSpPr>
            <p:spPr bwMode="auto">
              <a:xfrm>
                <a:off x="1793" y="663"/>
                <a:ext cx="3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grpSp>
        <p:sp>
          <p:nvSpPr>
            <p:cNvPr id="9289" name="Text Box 31">
              <a:extLst>
                <a:ext uri="{FF2B5EF4-FFF2-40B4-BE49-F238E27FC236}">
                  <a16:creationId xmlns:a16="http://schemas.microsoft.com/office/drawing/2014/main" id="{896E60B8-7E5E-72F1-B119-E80B359597EA}"/>
                </a:ext>
              </a:extLst>
            </p:cNvPr>
            <p:cNvSpPr txBox="1">
              <a:spLocks noChangeArrowheads="1"/>
            </p:cNvSpPr>
            <p:nvPr/>
          </p:nvSpPr>
          <p:spPr bwMode="auto">
            <a:xfrm>
              <a:off x="2805" y="789"/>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9290" name="Text Box 32">
              <a:extLst>
                <a:ext uri="{FF2B5EF4-FFF2-40B4-BE49-F238E27FC236}">
                  <a16:creationId xmlns:a16="http://schemas.microsoft.com/office/drawing/2014/main" id="{A58D1014-C05A-2241-A887-E05BE2CF0AD8}"/>
                </a:ext>
              </a:extLst>
            </p:cNvPr>
            <p:cNvSpPr txBox="1">
              <a:spLocks noChangeArrowheads="1"/>
            </p:cNvSpPr>
            <p:nvPr/>
          </p:nvSpPr>
          <p:spPr bwMode="auto">
            <a:xfrm>
              <a:off x="1837" y="637"/>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5</a:t>
              </a:r>
              <a:r>
                <a:rPr lang="en-US" altLang="en-GR" sz="2400"/>
                <a:t>B:</a:t>
              </a:r>
              <a:endParaRPr lang="el-GR" altLang="en-GR" sz="2400"/>
            </a:p>
          </p:txBody>
        </p:sp>
        <p:grpSp>
          <p:nvGrpSpPr>
            <p:cNvPr id="9291" name="Group 79">
              <a:extLst>
                <a:ext uri="{FF2B5EF4-FFF2-40B4-BE49-F238E27FC236}">
                  <a16:creationId xmlns:a16="http://schemas.microsoft.com/office/drawing/2014/main" id="{232E0FA0-37D2-39C1-4BDD-D79EFBD50B3F}"/>
                </a:ext>
              </a:extLst>
            </p:cNvPr>
            <p:cNvGrpSpPr>
              <a:grpSpLocks/>
            </p:cNvGrpSpPr>
            <p:nvPr/>
          </p:nvGrpSpPr>
          <p:grpSpPr bwMode="auto">
            <a:xfrm>
              <a:off x="3107" y="572"/>
              <a:ext cx="364" cy="403"/>
              <a:chOff x="3107" y="572"/>
              <a:chExt cx="364" cy="415"/>
            </a:xfrm>
          </p:grpSpPr>
          <p:sp>
            <p:nvSpPr>
              <p:cNvPr id="9292" name="Line 75">
                <a:extLst>
                  <a:ext uri="{FF2B5EF4-FFF2-40B4-BE49-F238E27FC236}">
                    <a16:creationId xmlns:a16="http://schemas.microsoft.com/office/drawing/2014/main" id="{37BFF505-950D-E3AB-21BD-05DCB64844CF}"/>
                  </a:ext>
                </a:extLst>
              </p:cNvPr>
              <p:cNvSpPr>
                <a:spLocks noChangeShapeType="1"/>
              </p:cNvSpPr>
              <p:nvPr/>
            </p:nvSpPr>
            <p:spPr bwMode="auto">
              <a:xfrm>
                <a:off x="3107" y="79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93" name="Line 76">
                <a:extLst>
                  <a:ext uri="{FF2B5EF4-FFF2-40B4-BE49-F238E27FC236}">
                    <a16:creationId xmlns:a16="http://schemas.microsoft.com/office/drawing/2014/main" id="{97A06F63-66D4-2D24-FC25-4E6E643DCF6E}"/>
                  </a:ext>
                </a:extLst>
              </p:cNvPr>
              <p:cNvSpPr>
                <a:spLocks noChangeShapeType="1"/>
              </p:cNvSpPr>
              <p:nvPr/>
            </p:nvSpPr>
            <p:spPr bwMode="auto">
              <a:xfrm flipV="1">
                <a:off x="3243" y="572"/>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94" name="Text Box 78">
                <a:extLst>
                  <a:ext uri="{FF2B5EF4-FFF2-40B4-BE49-F238E27FC236}">
                    <a16:creationId xmlns:a16="http://schemas.microsoft.com/office/drawing/2014/main" id="{6FA8082B-4C03-71AC-688B-C42FB2A070D8}"/>
                  </a:ext>
                </a:extLst>
              </p:cNvPr>
              <p:cNvSpPr txBox="1">
                <a:spLocks noChangeArrowheads="1"/>
              </p:cNvSpPr>
              <p:nvPr/>
            </p:nvSpPr>
            <p:spPr bwMode="auto">
              <a:xfrm>
                <a:off x="3109" y="789"/>
                <a:ext cx="36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grpSp>
      </p:grpSp>
      <p:grpSp>
        <p:nvGrpSpPr>
          <p:cNvPr id="7" name="Group 210">
            <a:extLst>
              <a:ext uri="{FF2B5EF4-FFF2-40B4-BE49-F238E27FC236}">
                <a16:creationId xmlns:a16="http://schemas.microsoft.com/office/drawing/2014/main" id="{B1EE8A76-DD02-B550-1E9F-6C237665F552}"/>
              </a:ext>
            </a:extLst>
          </p:cNvPr>
          <p:cNvGrpSpPr>
            <a:grpSpLocks/>
          </p:cNvGrpSpPr>
          <p:nvPr/>
        </p:nvGrpSpPr>
        <p:grpSpPr bwMode="auto">
          <a:xfrm>
            <a:off x="1558925" y="2347913"/>
            <a:ext cx="2451100" cy="3168650"/>
            <a:chOff x="22" y="1616"/>
            <a:chExt cx="1544" cy="1996"/>
          </a:xfrm>
        </p:grpSpPr>
        <p:sp>
          <p:nvSpPr>
            <p:cNvPr id="9271" name="Line 193">
              <a:extLst>
                <a:ext uri="{FF2B5EF4-FFF2-40B4-BE49-F238E27FC236}">
                  <a16:creationId xmlns:a16="http://schemas.microsoft.com/office/drawing/2014/main" id="{4703352D-5784-AA6C-FBB0-B5F6910CF55F}"/>
                </a:ext>
              </a:extLst>
            </p:cNvPr>
            <p:cNvSpPr>
              <a:spLocks noChangeShapeType="1"/>
            </p:cNvSpPr>
            <p:nvPr/>
          </p:nvSpPr>
          <p:spPr bwMode="auto">
            <a:xfrm flipV="1">
              <a:off x="295" y="1616"/>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9272" name="Text Box 194">
              <a:extLst>
                <a:ext uri="{FF2B5EF4-FFF2-40B4-BE49-F238E27FC236}">
                  <a16:creationId xmlns:a16="http://schemas.microsoft.com/office/drawing/2014/main" id="{7ADD05BD-E4E2-88AD-29F1-2786ABF0E22E}"/>
                </a:ext>
              </a:extLst>
            </p:cNvPr>
            <p:cNvSpPr txBox="1">
              <a:spLocks noChangeArrowheads="1"/>
            </p:cNvSpPr>
            <p:nvPr/>
          </p:nvSpPr>
          <p:spPr bwMode="auto">
            <a:xfrm rot="-5400000">
              <a:off x="-394" y="2395"/>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9273" name="Line 195">
              <a:extLst>
                <a:ext uri="{FF2B5EF4-FFF2-40B4-BE49-F238E27FC236}">
                  <a16:creationId xmlns:a16="http://schemas.microsoft.com/office/drawing/2014/main" id="{DEE6FD7F-1FAE-5DD7-92AE-B5028AAE15AC}"/>
                </a:ext>
              </a:extLst>
            </p:cNvPr>
            <p:cNvSpPr>
              <a:spLocks noChangeShapeType="1"/>
            </p:cNvSpPr>
            <p:nvPr/>
          </p:nvSpPr>
          <p:spPr bwMode="auto">
            <a:xfrm>
              <a:off x="475" y="332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74" name="Line 196">
              <a:extLst>
                <a:ext uri="{FF2B5EF4-FFF2-40B4-BE49-F238E27FC236}">
                  <a16:creationId xmlns:a16="http://schemas.microsoft.com/office/drawing/2014/main" id="{3D9BF0D9-C511-7F96-1639-300EAAB4BBE3}"/>
                </a:ext>
              </a:extLst>
            </p:cNvPr>
            <p:cNvSpPr>
              <a:spLocks noChangeShapeType="1"/>
            </p:cNvSpPr>
            <p:nvPr/>
          </p:nvSpPr>
          <p:spPr bwMode="auto">
            <a:xfrm>
              <a:off x="476" y="2840"/>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75" name="Line 197">
              <a:extLst>
                <a:ext uri="{FF2B5EF4-FFF2-40B4-BE49-F238E27FC236}">
                  <a16:creationId xmlns:a16="http://schemas.microsoft.com/office/drawing/2014/main" id="{F3EBC213-B414-C8A9-6CB2-962A0523D393}"/>
                </a:ext>
              </a:extLst>
            </p:cNvPr>
            <p:cNvSpPr>
              <a:spLocks noChangeShapeType="1"/>
            </p:cNvSpPr>
            <p:nvPr/>
          </p:nvSpPr>
          <p:spPr bwMode="auto">
            <a:xfrm flipV="1">
              <a:off x="521" y="310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76" name="Line 198">
              <a:extLst>
                <a:ext uri="{FF2B5EF4-FFF2-40B4-BE49-F238E27FC236}">
                  <a16:creationId xmlns:a16="http://schemas.microsoft.com/office/drawing/2014/main" id="{84CBBE4E-9BC1-7E10-3CE9-C79DB6BD19CA}"/>
                </a:ext>
              </a:extLst>
            </p:cNvPr>
            <p:cNvSpPr>
              <a:spLocks noChangeShapeType="1"/>
            </p:cNvSpPr>
            <p:nvPr/>
          </p:nvSpPr>
          <p:spPr bwMode="auto">
            <a:xfrm flipV="1">
              <a:off x="522" y="2568"/>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77" name="Line 199">
              <a:extLst>
                <a:ext uri="{FF2B5EF4-FFF2-40B4-BE49-F238E27FC236}">
                  <a16:creationId xmlns:a16="http://schemas.microsoft.com/office/drawing/2014/main" id="{DC520B25-BC95-69A9-8167-CE68FB729E1E}"/>
                </a:ext>
              </a:extLst>
            </p:cNvPr>
            <p:cNvSpPr>
              <a:spLocks noChangeShapeType="1"/>
            </p:cNvSpPr>
            <p:nvPr/>
          </p:nvSpPr>
          <p:spPr bwMode="auto">
            <a:xfrm rot="10800000" flipV="1">
              <a:off x="611" y="310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78" name="Line 200">
              <a:extLst>
                <a:ext uri="{FF2B5EF4-FFF2-40B4-BE49-F238E27FC236}">
                  <a16:creationId xmlns:a16="http://schemas.microsoft.com/office/drawing/2014/main" id="{F63F84F3-5A87-1657-6775-55BA85006679}"/>
                </a:ext>
              </a:extLst>
            </p:cNvPr>
            <p:cNvSpPr>
              <a:spLocks noChangeShapeType="1"/>
            </p:cNvSpPr>
            <p:nvPr/>
          </p:nvSpPr>
          <p:spPr bwMode="auto">
            <a:xfrm rot="10800000" flipV="1">
              <a:off x="612" y="2568"/>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79" name="Text Box 201">
              <a:extLst>
                <a:ext uri="{FF2B5EF4-FFF2-40B4-BE49-F238E27FC236}">
                  <a16:creationId xmlns:a16="http://schemas.microsoft.com/office/drawing/2014/main" id="{617EEF56-1014-CBA8-1EFB-BFA812312307}"/>
                </a:ext>
              </a:extLst>
            </p:cNvPr>
            <p:cNvSpPr txBox="1">
              <a:spLocks noChangeArrowheads="1"/>
            </p:cNvSpPr>
            <p:nvPr/>
          </p:nvSpPr>
          <p:spPr bwMode="auto">
            <a:xfrm>
              <a:off x="476" y="332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9280" name="Text Box 202">
              <a:extLst>
                <a:ext uri="{FF2B5EF4-FFF2-40B4-BE49-F238E27FC236}">
                  <a16:creationId xmlns:a16="http://schemas.microsoft.com/office/drawing/2014/main" id="{6FBBDF81-45FA-2DB3-4132-EE0B4CE6A214}"/>
                </a:ext>
              </a:extLst>
            </p:cNvPr>
            <p:cNvSpPr txBox="1">
              <a:spLocks noChangeArrowheads="1"/>
            </p:cNvSpPr>
            <p:nvPr/>
          </p:nvSpPr>
          <p:spPr bwMode="auto">
            <a:xfrm>
              <a:off x="477" y="2840"/>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9281" name="Line 203">
              <a:extLst>
                <a:ext uri="{FF2B5EF4-FFF2-40B4-BE49-F238E27FC236}">
                  <a16:creationId xmlns:a16="http://schemas.microsoft.com/office/drawing/2014/main" id="{016096AA-6D36-D1D9-8B40-9B4765DC1FC6}"/>
                </a:ext>
              </a:extLst>
            </p:cNvPr>
            <p:cNvSpPr>
              <a:spLocks noChangeShapeType="1"/>
            </p:cNvSpPr>
            <p:nvPr/>
          </p:nvSpPr>
          <p:spPr bwMode="auto">
            <a:xfrm>
              <a:off x="476" y="222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82" name="Text Box 204">
              <a:extLst>
                <a:ext uri="{FF2B5EF4-FFF2-40B4-BE49-F238E27FC236}">
                  <a16:creationId xmlns:a16="http://schemas.microsoft.com/office/drawing/2014/main" id="{ED29A74A-AB1A-4561-9A5C-135069CCFDB3}"/>
                </a:ext>
              </a:extLst>
            </p:cNvPr>
            <p:cNvSpPr txBox="1">
              <a:spLocks noChangeArrowheads="1"/>
            </p:cNvSpPr>
            <p:nvPr/>
          </p:nvSpPr>
          <p:spPr bwMode="auto">
            <a:xfrm>
              <a:off x="478" y="220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9283" name="Line 205">
              <a:extLst>
                <a:ext uri="{FF2B5EF4-FFF2-40B4-BE49-F238E27FC236}">
                  <a16:creationId xmlns:a16="http://schemas.microsoft.com/office/drawing/2014/main" id="{49B5A6D1-13E4-ED39-DBE9-8FE59D65ACE1}"/>
                </a:ext>
              </a:extLst>
            </p:cNvPr>
            <p:cNvSpPr>
              <a:spLocks noChangeShapeType="1"/>
            </p:cNvSpPr>
            <p:nvPr/>
          </p:nvSpPr>
          <p:spPr bwMode="auto">
            <a:xfrm>
              <a:off x="839" y="222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84" name="Text Box 206">
              <a:extLst>
                <a:ext uri="{FF2B5EF4-FFF2-40B4-BE49-F238E27FC236}">
                  <a16:creationId xmlns:a16="http://schemas.microsoft.com/office/drawing/2014/main" id="{6745E475-CEFB-BD23-BB14-0CDDEBD247C6}"/>
                </a:ext>
              </a:extLst>
            </p:cNvPr>
            <p:cNvSpPr txBox="1">
              <a:spLocks noChangeArrowheads="1"/>
            </p:cNvSpPr>
            <p:nvPr/>
          </p:nvSpPr>
          <p:spPr bwMode="auto">
            <a:xfrm>
              <a:off x="841" y="220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9285" name="Line 207">
              <a:extLst>
                <a:ext uri="{FF2B5EF4-FFF2-40B4-BE49-F238E27FC236}">
                  <a16:creationId xmlns:a16="http://schemas.microsoft.com/office/drawing/2014/main" id="{8A1E7A18-071A-10FA-09E1-0688639DABB4}"/>
                </a:ext>
              </a:extLst>
            </p:cNvPr>
            <p:cNvSpPr>
              <a:spLocks noChangeShapeType="1"/>
            </p:cNvSpPr>
            <p:nvPr/>
          </p:nvSpPr>
          <p:spPr bwMode="auto">
            <a:xfrm>
              <a:off x="1202" y="222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86" name="Text Box 208">
              <a:extLst>
                <a:ext uri="{FF2B5EF4-FFF2-40B4-BE49-F238E27FC236}">
                  <a16:creationId xmlns:a16="http://schemas.microsoft.com/office/drawing/2014/main" id="{3C5E6AEB-C2FD-BB55-216B-272139A75BC8}"/>
                </a:ext>
              </a:extLst>
            </p:cNvPr>
            <p:cNvSpPr txBox="1">
              <a:spLocks noChangeArrowheads="1"/>
            </p:cNvSpPr>
            <p:nvPr/>
          </p:nvSpPr>
          <p:spPr bwMode="auto">
            <a:xfrm>
              <a:off x="1204" y="221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9287" name="Line 209">
              <a:extLst>
                <a:ext uri="{FF2B5EF4-FFF2-40B4-BE49-F238E27FC236}">
                  <a16:creationId xmlns:a16="http://schemas.microsoft.com/office/drawing/2014/main" id="{EFB478B7-9E9F-324A-4A3A-7F9AF24F21C2}"/>
                </a:ext>
              </a:extLst>
            </p:cNvPr>
            <p:cNvSpPr>
              <a:spLocks noChangeShapeType="1"/>
            </p:cNvSpPr>
            <p:nvPr/>
          </p:nvSpPr>
          <p:spPr bwMode="auto">
            <a:xfrm flipV="1">
              <a:off x="612" y="197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grpSp>
      <p:sp>
        <p:nvSpPr>
          <p:cNvPr id="5331" name="Freeform 211">
            <a:extLst>
              <a:ext uri="{FF2B5EF4-FFF2-40B4-BE49-F238E27FC236}">
                <a16:creationId xmlns:a16="http://schemas.microsoft.com/office/drawing/2014/main" id="{1861BF33-752B-E0D9-ECF2-47A2F3C0310E}"/>
              </a:ext>
            </a:extLst>
          </p:cNvPr>
          <p:cNvSpPr>
            <a:spLocks/>
          </p:cNvSpPr>
          <p:nvPr/>
        </p:nvSpPr>
        <p:spPr bwMode="auto">
          <a:xfrm>
            <a:off x="2566989" y="2876550"/>
            <a:ext cx="504825" cy="1055688"/>
          </a:xfrm>
          <a:custGeom>
            <a:avLst/>
            <a:gdLst>
              <a:gd name="T0" fmla="*/ 0 w 318"/>
              <a:gd name="T1" fmla="*/ 1055688 h 665"/>
              <a:gd name="T2" fmla="*/ 360362 w 318"/>
              <a:gd name="T3" fmla="*/ 119063 h 665"/>
              <a:gd name="T4" fmla="*/ 504825 w 318"/>
              <a:gd name="T5" fmla="*/ 334963 h 665"/>
              <a:gd name="T6" fmla="*/ 0 60000 65536"/>
              <a:gd name="T7" fmla="*/ 0 60000 65536"/>
              <a:gd name="T8" fmla="*/ 0 60000 65536"/>
              <a:gd name="T9" fmla="*/ 0 w 318"/>
              <a:gd name="T10" fmla="*/ 0 h 665"/>
              <a:gd name="T11" fmla="*/ 318 w 318"/>
              <a:gd name="T12" fmla="*/ 665 h 665"/>
            </a:gdLst>
            <a:ahLst/>
            <a:cxnLst>
              <a:cxn ang="T6">
                <a:pos x="T0" y="T1"/>
              </a:cxn>
              <a:cxn ang="T7">
                <a:pos x="T2" y="T3"/>
              </a:cxn>
              <a:cxn ang="T8">
                <a:pos x="T4" y="T5"/>
              </a:cxn>
            </a:cxnLst>
            <a:rect l="T9" t="T10" r="T11" b="T12"/>
            <a:pathLst>
              <a:path w="318" h="665">
                <a:moveTo>
                  <a:pt x="0" y="665"/>
                </a:moveTo>
                <a:cubicBezTo>
                  <a:pt x="87" y="407"/>
                  <a:pt x="174" y="150"/>
                  <a:pt x="227" y="75"/>
                </a:cubicBezTo>
                <a:cubicBezTo>
                  <a:pt x="280" y="0"/>
                  <a:pt x="299" y="105"/>
                  <a:pt x="318" y="211"/>
                </a:cubicBezTo>
              </a:path>
            </a:pathLst>
          </a:custGeom>
          <a:noFill/>
          <a:ln w="19050">
            <a:solidFill>
              <a:srgbClr val="0000FF"/>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R"/>
          </a:p>
        </p:txBody>
      </p:sp>
      <p:grpSp>
        <p:nvGrpSpPr>
          <p:cNvPr id="8" name="Group 231">
            <a:extLst>
              <a:ext uri="{FF2B5EF4-FFF2-40B4-BE49-F238E27FC236}">
                <a16:creationId xmlns:a16="http://schemas.microsoft.com/office/drawing/2014/main" id="{65E7B1A3-4D38-31D5-BF8D-1713F3DB1432}"/>
              </a:ext>
            </a:extLst>
          </p:cNvPr>
          <p:cNvGrpSpPr>
            <a:grpSpLocks/>
          </p:cNvGrpSpPr>
          <p:nvPr/>
        </p:nvGrpSpPr>
        <p:grpSpPr bwMode="auto">
          <a:xfrm>
            <a:off x="5159376" y="2779714"/>
            <a:ext cx="1223963" cy="1800225"/>
            <a:chOff x="521" y="1797"/>
            <a:chExt cx="409" cy="1088"/>
          </a:xfrm>
        </p:grpSpPr>
        <p:sp>
          <p:nvSpPr>
            <p:cNvPr id="9267" name="Line 232">
              <a:extLst>
                <a:ext uri="{FF2B5EF4-FFF2-40B4-BE49-F238E27FC236}">
                  <a16:creationId xmlns:a16="http://schemas.microsoft.com/office/drawing/2014/main" id="{72C73809-1701-3325-0545-8F5668EE3DB4}"/>
                </a:ext>
              </a:extLst>
            </p:cNvPr>
            <p:cNvSpPr>
              <a:spLocks noChangeShapeType="1"/>
            </p:cNvSpPr>
            <p:nvPr/>
          </p:nvSpPr>
          <p:spPr bwMode="auto">
            <a:xfrm>
              <a:off x="521" y="1797"/>
              <a:ext cx="0" cy="1088"/>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9268" name="Line 233">
              <a:extLst>
                <a:ext uri="{FF2B5EF4-FFF2-40B4-BE49-F238E27FC236}">
                  <a16:creationId xmlns:a16="http://schemas.microsoft.com/office/drawing/2014/main" id="{CB42FDCF-5CE5-A4B5-9703-BA6722BC2344}"/>
                </a:ext>
              </a:extLst>
            </p:cNvPr>
            <p:cNvSpPr>
              <a:spLocks noChangeShapeType="1"/>
            </p:cNvSpPr>
            <p:nvPr/>
          </p:nvSpPr>
          <p:spPr bwMode="auto">
            <a:xfrm>
              <a:off x="930" y="1797"/>
              <a:ext cx="0" cy="1088"/>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9269" name="Line 234">
              <a:extLst>
                <a:ext uri="{FF2B5EF4-FFF2-40B4-BE49-F238E27FC236}">
                  <a16:creationId xmlns:a16="http://schemas.microsoft.com/office/drawing/2014/main" id="{FB4B4800-3237-C378-BA57-99F3719F27E4}"/>
                </a:ext>
              </a:extLst>
            </p:cNvPr>
            <p:cNvSpPr>
              <a:spLocks noChangeShapeType="1"/>
            </p:cNvSpPr>
            <p:nvPr/>
          </p:nvSpPr>
          <p:spPr bwMode="auto">
            <a:xfrm>
              <a:off x="521" y="1797"/>
              <a:ext cx="409" cy="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9270" name="Line 235">
              <a:extLst>
                <a:ext uri="{FF2B5EF4-FFF2-40B4-BE49-F238E27FC236}">
                  <a16:creationId xmlns:a16="http://schemas.microsoft.com/office/drawing/2014/main" id="{C0320B43-0D2C-1065-E791-6837A63852EB}"/>
                </a:ext>
              </a:extLst>
            </p:cNvPr>
            <p:cNvSpPr>
              <a:spLocks noChangeShapeType="1"/>
            </p:cNvSpPr>
            <p:nvPr/>
          </p:nvSpPr>
          <p:spPr bwMode="auto">
            <a:xfrm>
              <a:off x="521" y="2885"/>
              <a:ext cx="409" cy="0"/>
            </a:xfrm>
            <a:prstGeom prst="line">
              <a:avLst/>
            </a:prstGeom>
            <a:noFill/>
            <a:ln w="158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grpSp>
      <p:grpSp>
        <p:nvGrpSpPr>
          <p:cNvPr id="9" name="Group 255">
            <a:extLst>
              <a:ext uri="{FF2B5EF4-FFF2-40B4-BE49-F238E27FC236}">
                <a16:creationId xmlns:a16="http://schemas.microsoft.com/office/drawing/2014/main" id="{1B7D4B67-08C7-1344-6895-BDD042FE5351}"/>
              </a:ext>
            </a:extLst>
          </p:cNvPr>
          <p:cNvGrpSpPr>
            <a:grpSpLocks/>
          </p:cNvGrpSpPr>
          <p:nvPr/>
        </p:nvGrpSpPr>
        <p:grpSpPr bwMode="auto">
          <a:xfrm>
            <a:off x="7535864" y="2274888"/>
            <a:ext cx="2303462" cy="3168650"/>
            <a:chOff x="3787" y="1570"/>
            <a:chExt cx="1451" cy="1996"/>
          </a:xfrm>
        </p:grpSpPr>
        <p:sp>
          <p:nvSpPr>
            <p:cNvPr id="9253" name="Line 237">
              <a:extLst>
                <a:ext uri="{FF2B5EF4-FFF2-40B4-BE49-F238E27FC236}">
                  <a16:creationId xmlns:a16="http://schemas.microsoft.com/office/drawing/2014/main" id="{B5C9528D-62D2-9B57-A8C2-A1FBAD56B879}"/>
                </a:ext>
              </a:extLst>
            </p:cNvPr>
            <p:cNvSpPr>
              <a:spLocks noChangeShapeType="1"/>
            </p:cNvSpPr>
            <p:nvPr/>
          </p:nvSpPr>
          <p:spPr bwMode="auto">
            <a:xfrm flipV="1">
              <a:off x="4060" y="1570"/>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9254" name="Text Box 238">
              <a:extLst>
                <a:ext uri="{FF2B5EF4-FFF2-40B4-BE49-F238E27FC236}">
                  <a16:creationId xmlns:a16="http://schemas.microsoft.com/office/drawing/2014/main" id="{6150D9D4-C0AE-50A1-6643-60E67E1F5C3D}"/>
                </a:ext>
              </a:extLst>
            </p:cNvPr>
            <p:cNvSpPr txBox="1">
              <a:spLocks noChangeArrowheads="1"/>
            </p:cNvSpPr>
            <p:nvPr/>
          </p:nvSpPr>
          <p:spPr bwMode="auto">
            <a:xfrm rot="-5400000">
              <a:off x="3371" y="2349"/>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9255" name="Line 239">
              <a:extLst>
                <a:ext uri="{FF2B5EF4-FFF2-40B4-BE49-F238E27FC236}">
                  <a16:creationId xmlns:a16="http://schemas.microsoft.com/office/drawing/2014/main" id="{A7C4C059-565E-E8FE-1972-70C170183C04}"/>
                </a:ext>
              </a:extLst>
            </p:cNvPr>
            <p:cNvSpPr>
              <a:spLocks noChangeShapeType="1"/>
            </p:cNvSpPr>
            <p:nvPr/>
          </p:nvSpPr>
          <p:spPr bwMode="auto">
            <a:xfrm>
              <a:off x="4240" y="328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56" name="Line 240">
              <a:extLst>
                <a:ext uri="{FF2B5EF4-FFF2-40B4-BE49-F238E27FC236}">
                  <a16:creationId xmlns:a16="http://schemas.microsoft.com/office/drawing/2014/main" id="{80DAA21E-34A1-C86E-EBDC-13AC9A75D9F4}"/>
                </a:ext>
              </a:extLst>
            </p:cNvPr>
            <p:cNvSpPr>
              <a:spLocks noChangeShapeType="1"/>
            </p:cNvSpPr>
            <p:nvPr/>
          </p:nvSpPr>
          <p:spPr bwMode="auto">
            <a:xfrm>
              <a:off x="4150" y="261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57" name="Line 241">
              <a:extLst>
                <a:ext uri="{FF2B5EF4-FFF2-40B4-BE49-F238E27FC236}">
                  <a16:creationId xmlns:a16="http://schemas.microsoft.com/office/drawing/2014/main" id="{4A173E5B-0DA4-405D-CF5A-231F5A6F1918}"/>
                </a:ext>
              </a:extLst>
            </p:cNvPr>
            <p:cNvSpPr>
              <a:spLocks noChangeShapeType="1"/>
            </p:cNvSpPr>
            <p:nvPr/>
          </p:nvSpPr>
          <p:spPr bwMode="auto">
            <a:xfrm flipV="1">
              <a:off x="4286" y="305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58" name="Line 242">
              <a:extLst>
                <a:ext uri="{FF2B5EF4-FFF2-40B4-BE49-F238E27FC236}">
                  <a16:creationId xmlns:a16="http://schemas.microsoft.com/office/drawing/2014/main" id="{702E70DD-9299-B7CF-3D44-94239FA97F08}"/>
                </a:ext>
              </a:extLst>
            </p:cNvPr>
            <p:cNvSpPr>
              <a:spLocks noChangeShapeType="1"/>
            </p:cNvSpPr>
            <p:nvPr/>
          </p:nvSpPr>
          <p:spPr bwMode="auto">
            <a:xfrm rot="10800000" flipV="1">
              <a:off x="4376" y="3056"/>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59" name="Text Box 243">
              <a:extLst>
                <a:ext uri="{FF2B5EF4-FFF2-40B4-BE49-F238E27FC236}">
                  <a16:creationId xmlns:a16="http://schemas.microsoft.com/office/drawing/2014/main" id="{1981F1EB-5011-6F72-2ADA-8FC6E1C25E6D}"/>
                </a:ext>
              </a:extLst>
            </p:cNvPr>
            <p:cNvSpPr txBox="1">
              <a:spLocks noChangeArrowheads="1"/>
            </p:cNvSpPr>
            <p:nvPr/>
          </p:nvSpPr>
          <p:spPr bwMode="auto">
            <a:xfrm>
              <a:off x="4241" y="328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9260" name="Text Box 244">
              <a:extLst>
                <a:ext uri="{FF2B5EF4-FFF2-40B4-BE49-F238E27FC236}">
                  <a16:creationId xmlns:a16="http://schemas.microsoft.com/office/drawing/2014/main" id="{F6A74902-C4BB-03AA-BD45-92B7E5DF8511}"/>
                </a:ext>
              </a:extLst>
            </p:cNvPr>
            <p:cNvSpPr txBox="1">
              <a:spLocks noChangeArrowheads="1"/>
            </p:cNvSpPr>
            <p:nvPr/>
          </p:nvSpPr>
          <p:spPr bwMode="auto">
            <a:xfrm>
              <a:off x="4152" y="2602"/>
              <a:ext cx="3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sp</a:t>
              </a:r>
              <a:r>
                <a:rPr lang="en-US" altLang="en-GR" sz="1400" b="1" baseline="30000" dirty="0"/>
                <a:t>2</a:t>
              </a:r>
              <a:endParaRPr lang="el-GR" altLang="en-GR" sz="1400" b="1" baseline="30000" dirty="0"/>
            </a:p>
          </p:txBody>
        </p:sp>
        <p:sp>
          <p:nvSpPr>
            <p:cNvPr id="9261" name="Line 245">
              <a:extLst>
                <a:ext uri="{FF2B5EF4-FFF2-40B4-BE49-F238E27FC236}">
                  <a16:creationId xmlns:a16="http://schemas.microsoft.com/office/drawing/2014/main" id="{8322920E-20C6-0EC2-A233-33BEC49132E3}"/>
                </a:ext>
              </a:extLst>
            </p:cNvPr>
            <p:cNvSpPr>
              <a:spLocks noChangeShapeType="1"/>
            </p:cNvSpPr>
            <p:nvPr/>
          </p:nvSpPr>
          <p:spPr bwMode="auto">
            <a:xfrm>
              <a:off x="4513" y="261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62" name="Line 246">
              <a:extLst>
                <a:ext uri="{FF2B5EF4-FFF2-40B4-BE49-F238E27FC236}">
                  <a16:creationId xmlns:a16="http://schemas.microsoft.com/office/drawing/2014/main" id="{43E15AEE-819A-9AFE-0E90-737C38CD6DD0}"/>
                </a:ext>
              </a:extLst>
            </p:cNvPr>
            <p:cNvSpPr>
              <a:spLocks noChangeShapeType="1"/>
            </p:cNvSpPr>
            <p:nvPr/>
          </p:nvSpPr>
          <p:spPr bwMode="auto">
            <a:xfrm>
              <a:off x="4152" y="2180"/>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63" name="Line 248">
              <a:extLst>
                <a:ext uri="{FF2B5EF4-FFF2-40B4-BE49-F238E27FC236}">
                  <a16:creationId xmlns:a16="http://schemas.microsoft.com/office/drawing/2014/main" id="{19FC19D7-ACFE-16F3-8920-383CE54133FB}"/>
                </a:ext>
              </a:extLst>
            </p:cNvPr>
            <p:cNvSpPr>
              <a:spLocks noChangeShapeType="1"/>
            </p:cNvSpPr>
            <p:nvPr/>
          </p:nvSpPr>
          <p:spPr bwMode="auto">
            <a:xfrm>
              <a:off x="4873" y="2615"/>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64" name="Text Box 249">
              <a:extLst>
                <a:ext uri="{FF2B5EF4-FFF2-40B4-BE49-F238E27FC236}">
                  <a16:creationId xmlns:a16="http://schemas.microsoft.com/office/drawing/2014/main" id="{E22B543E-CEC0-8EB2-33FD-A3C4C3A28F14}"/>
                </a:ext>
              </a:extLst>
            </p:cNvPr>
            <p:cNvSpPr txBox="1">
              <a:spLocks noChangeArrowheads="1"/>
            </p:cNvSpPr>
            <p:nvPr/>
          </p:nvSpPr>
          <p:spPr bwMode="auto">
            <a:xfrm>
              <a:off x="4151" y="2160"/>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9265" name="Text Box 250">
              <a:extLst>
                <a:ext uri="{FF2B5EF4-FFF2-40B4-BE49-F238E27FC236}">
                  <a16:creationId xmlns:a16="http://schemas.microsoft.com/office/drawing/2014/main" id="{D50D373E-4538-9B82-F475-01D014AB079E}"/>
                </a:ext>
              </a:extLst>
            </p:cNvPr>
            <p:cNvSpPr txBox="1">
              <a:spLocks noChangeArrowheads="1"/>
            </p:cNvSpPr>
            <p:nvPr/>
          </p:nvSpPr>
          <p:spPr bwMode="auto">
            <a:xfrm>
              <a:off x="4469" y="2602"/>
              <a:ext cx="4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sp</a:t>
              </a:r>
              <a:r>
                <a:rPr lang="en-US" altLang="en-GR" sz="1400" b="1" baseline="30000" dirty="0"/>
                <a:t>2</a:t>
              </a:r>
              <a:endParaRPr lang="el-GR" altLang="en-GR" sz="1400" b="1" baseline="30000" dirty="0"/>
            </a:p>
          </p:txBody>
        </p:sp>
        <p:sp>
          <p:nvSpPr>
            <p:cNvPr id="9266" name="Text Box 251">
              <a:extLst>
                <a:ext uri="{FF2B5EF4-FFF2-40B4-BE49-F238E27FC236}">
                  <a16:creationId xmlns:a16="http://schemas.microsoft.com/office/drawing/2014/main" id="{FEAB19A4-78BD-35E4-167A-83D34C3AD31B}"/>
                </a:ext>
              </a:extLst>
            </p:cNvPr>
            <p:cNvSpPr txBox="1">
              <a:spLocks noChangeArrowheads="1"/>
            </p:cNvSpPr>
            <p:nvPr/>
          </p:nvSpPr>
          <p:spPr bwMode="auto">
            <a:xfrm>
              <a:off x="4875" y="2603"/>
              <a:ext cx="36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sp</a:t>
              </a:r>
              <a:r>
                <a:rPr lang="en-US" altLang="en-GR" sz="1400" b="1" baseline="30000" dirty="0"/>
                <a:t>2</a:t>
              </a:r>
              <a:endParaRPr lang="el-GR" altLang="en-GR" sz="1400" b="1" baseline="30000" dirty="0"/>
            </a:p>
          </p:txBody>
        </p:sp>
      </p:grpSp>
      <p:sp>
        <p:nvSpPr>
          <p:cNvPr id="5372" name="Line 252">
            <a:extLst>
              <a:ext uri="{FF2B5EF4-FFF2-40B4-BE49-F238E27FC236}">
                <a16:creationId xmlns:a16="http://schemas.microsoft.com/office/drawing/2014/main" id="{2DCA14CD-0D0B-E8F3-5B83-62CDC2821C8D}"/>
              </a:ext>
            </a:extLst>
          </p:cNvPr>
          <p:cNvSpPr>
            <a:spLocks noChangeShapeType="1"/>
          </p:cNvSpPr>
          <p:nvPr/>
        </p:nvSpPr>
        <p:spPr bwMode="auto">
          <a:xfrm flipV="1">
            <a:off x="8328025" y="3498851"/>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5373" name="Line 253">
            <a:extLst>
              <a:ext uri="{FF2B5EF4-FFF2-40B4-BE49-F238E27FC236}">
                <a16:creationId xmlns:a16="http://schemas.microsoft.com/office/drawing/2014/main" id="{386237E4-DEF9-5BDE-AA14-24A7548FE2CB}"/>
              </a:ext>
            </a:extLst>
          </p:cNvPr>
          <p:cNvSpPr>
            <a:spLocks noChangeShapeType="1"/>
          </p:cNvSpPr>
          <p:nvPr/>
        </p:nvSpPr>
        <p:spPr bwMode="auto">
          <a:xfrm flipV="1">
            <a:off x="8904288" y="3498851"/>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5374" name="Line 254">
            <a:extLst>
              <a:ext uri="{FF2B5EF4-FFF2-40B4-BE49-F238E27FC236}">
                <a16:creationId xmlns:a16="http://schemas.microsoft.com/office/drawing/2014/main" id="{1490BED0-8CFF-8F6C-93E6-46AAEAC2A7F3}"/>
              </a:ext>
            </a:extLst>
          </p:cNvPr>
          <p:cNvSpPr>
            <a:spLocks noChangeShapeType="1"/>
          </p:cNvSpPr>
          <p:nvPr/>
        </p:nvSpPr>
        <p:spPr bwMode="auto">
          <a:xfrm flipV="1">
            <a:off x="9480550" y="3498851"/>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5376" name="Text Box 256">
            <a:extLst>
              <a:ext uri="{FF2B5EF4-FFF2-40B4-BE49-F238E27FC236}">
                <a16:creationId xmlns:a16="http://schemas.microsoft.com/office/drawing/2014/main" id="{1804BFBD-192D-7FEE-67B7-CB95C8DCC70D}"/>
              </a:ext>
            </a:extLst>
          </p:cNvPr>
          <p:cNvSpPr txBox="1">
            <a:spLocks noChangeArrowheads="1"/>
          </p:cNvSpPr>
          <p:nvPr/>
        </p:nvSpPr>
        <p:spPr bwMode="auto">
          <a:xfrm>
            <a:off x="3865564" y="5502276"/>
            <a:ext cx="3959225" cy="13112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GR" sz="2000"/>
              <a:t>Τα  τροχιακά  </a:t>
            </a:r>
            <a:r>
              <a:rPr lang="en-US" altLang="en-GR" sz="2000"/>
              <a:t>2s, </a:t>
            </a:r>
            <a:r>
              <a:rPr lang="el-GR" altLang="en-GR" sz="2000"/>
              <a:t>2</a:t>
            </a:r>
            <a:r>
              <a:rPr lang="en-US" altLang="en-GR" sz="2000"/>
              <a:t>p</a:t>
            </a:r>
            <a:r>
              <a:rPr lang="en-US" altLang="en-GR" sz="2000" b="1" baseline="-25000"/>
              <a:t>x </a:t>
            </a:r>
            <a:r>
              <a:rPr lang="el-GR" altLang="en-GR" sz="2000"/>
              <a:t>και  2</a:t>
            </a:r>
            <a:r>
              <a:rPr lang="en-US" altLang="en-GR" sz="2000"/>
              <a:t>p</a:t>
            </a:r>
            <a:r>
              <a:rPr lang="en-US" altLang="en-GR" sz="2000" b="1" baseline="-25000"/>
              <a:t>y </a:t>
            </a:r>
            <a:r>
              <a:rPr lang="el-GR" altLang="en-GR" sz="2000"/>
              <a:t>συνδυάζονται  με  αποτέλεσμα  την  δημιουργία  τριων  ισότιμων  </a:t>
            </a:r>
            <a:r>
              <a:rPr lang="en-US" altLang="en-GR" sz="2000"/>
              <a:t>sp</a:t>
            </a:r>
            <a:r>
              <a:rPr lang="el-GR" altLang="en-GR" sz="2000" baseline="30000"/>
              <a:t>2</a:t>
            </a:r>
            <a:r>
              <a:rPr lang="en-US" altLang="en-GR" sz="2000"/>
              <a:t> </a:t>
            </a:r>
            <a:r>
              <a:rPr lang="el-GR" altLang="en-GR" sz="2000"/>
              <a:t>υβριδικών  τροχιακών</a:t>
            </a:r>
          </a:p>
        </p:txBody>
      </p:sp>
      <p:grpSp>
        <p:nvGrpSpPr>
          <p:cNvPr id="10" name="Group 260">
            <a:extLst>
              <a:ext uri="{FF2B5EF4-FFF2-40B4-BE49-F238E27FC236}">
                <a16:creationId xmlns:a16="http://schemas.microsoft.com/office/drawing/2014/main" id="{508D3AB3-9C79-C6E3-A96D-06CE7CE40480}"/>
              </a:ext>
            </a:extLst>
          </p:cNvPr>
          <p:cNvGrpSpPr>
            <a:grpSpLocks/>
          </p:cNvGrpSpPr>
          <p:nvPr/>
        </p:nvGrpSpPr>
        <p:grpSpPr bwMode="auto">
          <a:xfrm>
            <a:off x="4583114" y="2324101"/>
            <a:ext cx="2447925" cy="3192463"/>
            <a:chOff x="1927" y="1464"/>
            <a:chExt cx="1542" cy="2011"/>
          </a:xfrm>
        </p:grpSpPr>
        <p:grpSp>
          <p:nvGrpSpPr>
            <p:cNvPr id="9234" name="Group 230">
              <a:extLst>
                <a:ext uri="{FF2B5EF4-FFF2-40B4-BE49-F238E27FC236}">
                  <a16:creationId xmlns:a16="http://schemas.microsoft.com/office/drawing/2014/main" id="{DE874F73-9C2A-D101-A1CD-D82F207EAF16}"/>
                </a:ext>
              </a:extLst>
            </p:cNvPr>
            <p:cNvGrpSpPr>
              <a:grpSpLocks/>
            </p:cNvGrpSpPr>
            <p:nvPr/>
          </p:nvGrpSpPr>
          <p:grpSpPr bwMode="auto">
            <a:xfrm>
              <a:off x="1927" y="1479"/>
              <a:ext cx="1542" cy="1996"/>
              <a:chOff x="1927" y="1616"/>
              <a:chExt cx="1542" cy="1996"/>
            </a:xfrm>
          </p:grpSpPr>
          <p:sp>
            <p:nvSpPr>
              <p:cNvPr id="9236" name="Line 213">
                <a:extLst>
                  <a:ext uri="{FF2B5EF4-FFF2-40B4-BE49-F238E27FC236}">
                    <a16:creationId xmlns:a16="http://schemas.microsoft.com/office/drawing/2014/main" id="{594D13BB-8C18-93FF-73D9-39AE8F418774}"/>
                  </a:ext>
                </a:extLst>
              </p:cNvPr>
              <p:cNvSpPr>
                <a:spLocks noChangeShapeType="1"/>
              </p:cNvSpPr>
              <p:nvPr/>
            </p:nvSpPr>
            <p:spPr bwMode="auto">
              <a:xfrm flipV="1">
                <a:off x="2200" y="1616"/>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9237" name="Text Box 214">
                <a:extLst>
                  <a:ext uri="{FF2B5EF4-FFF2-40B4-BE49-F238E27FC236}">
                    <a16:creationId xmlns:a16="http://schemas.microsoft.com/office/drawing/2014/main" id="{A4A0CECE-190A-45E3-5276-FAAFBA38A6CF}"/>
                  </a:ext>
                </a:extLst>
              </p:cNvPr>
              <p:cNvSpPr txBox="1">
                <a:spLocks noChangeArrowheads="1"/>
              </p:cNvSpPr>
              <p:nvPr/>
            </p:nvSpPr>
            <p:spPr bwMode="auto">
              <a:xfrm rot="-5400000">
                <a:off x="1511" y="2395"/>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9238" name="Line 215">
                <a:extLst>
                  <a:ext uri="{FF2B5EF4-FFF2-40B4-BE49-F238E27FC236}">
                    <a16:creationId xmlns:a16="http://schemas.microsoft.com/office/drawing/2014/main" id="{634A6FF9-3449-86CA-D182-AE77375453DD}"/>
                  </a:ext>
                </a:extLst>
              </p:cNvPr>
              <p:cNvSpPr>
                <a:spLocks noChangeShapeType="1"/>
              </p:cNvSpPr>
              <p:nvPr/>
            </p:nvSpPr>
            <p:spPr bwMode="auto">
              <a:xfrm>
                <a:off x="2380" y="332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39" name="Line 216">
                <a:extLst>
                  <a:ext uri="{FF2B5EF4-FFF2-40B4-BE49-F238E27FC236}">
                    <a16:creationId xmlns:a16="http://schemas.microsoft.com/office/drawing/2014/main" id="{6FB9D11A-4FC1-96C8-2381-955D60E6050A}"/>
                  </a:ext>
                </a:extLst>
              </p:cNvPr>
              <p:cNvSpPr>
                <a:spLocks noChangeShapeType="1"/>
              </p:cNvSpPr>
              <p:nvPr/>
            </p:nvSpPr>
            <p:spPr bwMode="auto">
              <a:xfrm>
                <a:off x="2381" y="2840"/>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40" name="Line 217">
                <a:extLst>
                  <a:ext uri="{FF2B5EF4-FFF2-40B4-BE49-F238E27FC236}">
                    <a16:creationId xmlns:a16="http://schemas.microsoft.com/office/drawing/2014/main" id="{10552EBD-B8B4-0861-AC2F-8799B2C2CF58}"/>
                  </a:ext>
                </a:extLst>
              </p:cNvPr>
              <p:cNvSpPr>
                <a:spLocks noChangeShapeType="1"/>
              </p:cNvSpPr>
              <p:nvPr/>
            </p:nvSpPr>
            <p:spPr bwMode="auto">
              <a:xfrm flipV="1">
                <a:off x="2426" y="310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41" name="Line 218">
                <a:extLst>
                  <a:ext uri="{FF2B5EF4-FFF2-40B4-BE49-F238E27FC236}">
                    <a16:creationId xmlns:a16="http://schemas.microsoft.com/office/drawing/2014/main" id="{D0183931-8F84-03B2-0B14-ED8B0F678B24}"/>
                  </a:ext>
                </a:extLst>
              </p:cNvPr>
              <p:cNvSpPr>
                <a:spLocks noChangeShapeType="1"/>
              </p:cNvSpPr>
              <p:nvPr/>
            </p:nvSpPr>
            <p:spPr bwMode="auto">
              <a:xfrm flipV="1">
                <a:off x="2473" y="2568"/>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42" name="Line 219">
                <a:extLst>
                  <a:ext uri="{FF2B5EF4-FFF2-40B4-BE49-F238E27FC236}">
                    <a16:creationId xmlns:a16="http://schemas.microsoft.com/office/drawing/2014/main" id="{BD1C8BD1-BAD6-7699-8D9F-6DDA8A6C955C}"/>
                  </a:ext>
                </a:extLst>
              </p:cNvPr>
              <p:cNvSpPr>
                <a:spLocks noChangeShapeType="1"/>
              </p:cNvSpPr>
              <p:nvPr/>
            </p:nvSpPr>
            <p:spPr bwMode="auto">
              <a:xfrm rot="10800000" flipV="1">
                <a:off x="2516" y="310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43" name="Line 220">
                <a:extLst>
                  <a:ext uri="{FF2B5EF4-FFF2-40B4-BE49-F238E27FC236}">
                    <a16:creationId xmlns:a16="http://schemas.microsoft.com/office/drawing/2014/main" id="{6D2D5966-27DF-B81D-DCE8-48A4D2EB86C5}"/>
                  </a:ext>
                </a:extLst>
              </p:cNvPr>
              <p:cNvSpPr>
                <a:spLocks noChangeShapeType="1"/>
              </p:cNvSpPr>
              <p:nvPr/>
            </p:nvSpPr>
            <p:spPr bwMode="auto">
              <a:xfrm flipV="1">
                <a:off x="2473" y="1934"/>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244" name="Text Box 221">
                <a:extLst>
                  <a:ext uri="{FF2B5EF4-FFF2-40B4-BE49-F238E27FC236}">
                    <a16:creationId xmlns:a16="http://schemas.microsoft.com/office/drawing/2014/main" id="{18A7B924-150D-30E7-C9D7-76F66B8BA2BB}"/>
                  </a:ext>
                </a:extLst>
              </p:cNvPr>
              <p:cNvSpPr txBox="1">
                <a:spLocks noChangeArrowheads="1"/>
              </p:cNvSpPr>
              <p:nvPr/>
            </p:nvSpPr>
            <p:spPr bwMode="auto">
              <a:xfrm>
                <a:off x="2381" y="332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9245" name="Text Box 222">
                <a:extLst>
                  <a:ext uri="{FF2B5EF4-FFF2-40B4-BE49-F238E27FC236}">
                    <a16:creationId xmlns:a16="http://schemas.microsoft.com/office/drawing/2014/main" id="{892C648B-B51B-6EC1-0177-959B15230702}"/>
                  </a:ext>
                </a:extLst>
              </p:cNvPr>
              <p:cNvSpPr txBox="1">
                <a:spLocks noChangeArrowheads="1"/>
              </p:cNvSpPr>
              <p:nvPr/>
            </p:nvSpPr>
            <p:spPr bwMode="auto">
              <a:xfrm>
                <a:off x="2382" y="2840"/>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9246" name="Line 223">
                <a:extLst>
                  <a:ext uri="{FF2B5EF4-FFF2-40B4-BE49-F238E27FC236}">
                    <a16:creationId xmlns:a16="http://schemas.microsoft.com/office/drawing/2014/main" id="{47F6B509-3E0F-C601-A76E-AC95E98A53DC}"/>
                  </a:ext>
                </a:extLst>
              </p:cNvPr>
              <p:cNvSpPr>
                <a:spLocks noChangeShapeType="1"/>
              </p:cNvSpPr>
              <p:nvPr/>
            </p:nvSpPr>
            <p:spPr bwMode="auto">
              <a:xfrm>
                <a:off x="2381" y="222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47" name="Text Box 224">
                <a:extLst>
                  <a:ext uri="{FF2B5EF4-FFF2-40B4-BE49-F238E27FC236}">
                    <a16:creationId xmlns:a16="http://schemas.microsoft.com/office/drawing/2014/main" id="{F64D6C27-2110-FC4D-8263-AD381C458983}"/>
                  </a:ext>
                </a:extLst>
              </p:cNvPr>
              <p:cNvSpPr txBox="1">
                <a:spLocks noChangeArrowheads="1"/>
              </p:cNvSpPr>
              <p:nvPr/>
            </p:nvSpPr>
            <p:spPr bwMode="auto">
              <a:xfrm>
                <a:off x="2383" y="220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9248" name="Line 225">
                <a:extLst>
                  <a:ext uri="{FF2B5EF4-FFF2-40B4-BE49-F238E27FC236}">
                    <a16:creationId xmlns:a16="http://schemas.microsoft.com/office/drawing/2014/main" id="{8BD581FC-5E48-187C-E36B-63E0E2D2BA6A}"/>
                  </a:ext>
                </a:extLst>
              </p:cNvPr>
              <p:cNvSpPr>
                <a:spLocks noChangeShapeType="1"/>
              </p:cNvSpPr>
              <p:nvPr/>
            </p:nvSpPr>
            <p:spPr bwMode="auto">
              <a:xfrm>
                <a:off x="2744" y="222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49" name="Text Box 226">
                <a:extLst>
                  <a:ext uri="{FF2B5EF4-FFF2-40B4-BE49-F238E27FC236}">
                    <a16:creationId xmlns:a16="http://schemas.microsoft.com/office/drawing/2014/main" id="{ACCA1BFB-95A3-7082-4D4E-B6AA6344F3D7}"/>
                  </a:ext>
                </a:extLst>
              </p:cNvPr>
              <p:cNvSpPr txBox="1">
                <a:spLocks noChangeArrowheads="1"/>
              </p:cNvSpPr>
              <p:nvPr/>
            </p:nvSpPr>
            <p:spPr bwMode="auto">
              <a:xfrm>
                <a:off x="2746" y="220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9250" name="Line 227">
                <a:extLst>
                  <a:ext uri="{FF2B5EF4-FFF2-40B4-BE49-F238E27FC236}">
                    <a16:creationId xmlns:a16="http://schemas.microsoft.com/office/drawing/2014/main" id="{80CF7A28-9648-7B41-5619-EB1D6D639FEB}"/>
                  </a:ext>
                </a:extLst>
              </p:cNvPr>
              <p:cNvSpPr>
                <a:spLocks noChangeShapeType="1"/>
              </p:cNvSpPr>
              <p:nvPr/>
            </p:nvSpPr>
            <p:spPr bwMode="auto">
              <a:xfrm>
                <a:off x="3107" y="222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9251" name="Text Box 228">
                <a:extLst>
                  <a:ext uri="{FF2B5EF4-FFF2-40B4-BE49-F238E27FC236}">
                    <a16:creationId xmlns:a16="http://schemas.microsoft.com/office/drawing/2014/main" id="{37BB31F3-DA68-A66E-7515-CCD57F29E8C6}"/>
                  </a:ext>
                </a:extLst>
              </p:cNvPr>
              <p:cNvSpPr txBox="1">
                <a:spLocks noChangeArrowheads="1"/>
              </p:cNvSpPr>
              <p:nvPr/>
            </p:nvSpPr>
            <p:spPr bwMode="auto">
              <a:xfrm>
                <a:off x="3107" y="221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9252" name="Line 229">
                <a:extLst>
                  <a:ext uri="{FF2B5EF4-FFF2-40B4-BE49-F238E27FC236}">
                    <a16:creationId xmlns:a16="http://schemas.microsoft.com/office/drawing/2014/main" id="{EC73BFCD-1CC6-A26E-F0D8-794C9A7C25D1}"/>
                  </a:ext>
                </a:extLst>
              </p:cNvPr>
              <p:cNvSpPr>
                <a:spLocks noChangeShapeType="1"/>
              </p:cNvSpPr>
              <p:nvPr/>
            </p:nvSpPr>
            <p:spPr bwMode="auto">
              <a:xfrm flipV="1">
                <a:off x="2880" y="1933"/>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grpSp>
        <p:sp>
          <p:nvSpPr>
            <p:cNvPr id="9235" name="Text Box 259">
              <a:extLst>
                <a:ext uri="{FF2B5EF4-FFF2-40B4-BE49-F238E27FC236}">
                  <a16:creationId xmlns:a16="http://schemas.microsoft.com/office/drawing/2014/main" id="{33905830-061C-54F4-043F-31F0547A2A14}"/>
                </a:ext>
              </a:extLst>
            </p:cNvPr>
            <p:cNvSpPr txBox="1">
              <a:spLocks noChangeArrowheads="1"/>
            </p:cNvSpPr>
            <p:nvPr/>
          </p:nvSpPr>
          <p:spPr bwMode="auto">
            <a:xfrm>
              <a:off x="2336" y="1464"/>
              <a:ext cx="7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200" b="1"/>
                <a:t>προωθημένη  κατάσταση</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nodeType="clickEffect">
                                  <p:stCondLst>
                                    <p:cond delay="0"/>
                                  </p:stCondLst>
                                  <p:childTnLst>
                                    <p:set>
                                      <p:cBhvr>
                                        <p:cTn id="33" dur="1" fill="hold">
                                          <p:stCondLst>
                                            <p:cond delay="0"/>
                                          </p:stCondLst>
                                        </p:cTn>
                                        <p:tgtEl>
                                          <p:spTgt spid="5331"/>
                                        </p:tgtEl>
                                        <p:attrNameLst>
                                          <p:attrName>style.visibility</p:attrName>
                                        </p:attrNameLst>
                                      </p:cBhvr>
                                      <p:to>
                                        <p:strVal val="visible"/>
                                      </p:to>
                                    </p:set>
                                    <p:animScale>
                                      <p:cBhvr>
                                        <p:cTn id="34" dur="500" decel="50000" fill="hold">
                                          <p:stCondLst>
                                            <p:cond delay="0"/>
                                          </p:stCondLst>
                                        </p:cTn>
                                        <p:tgtEl>
                                          <p:spTgt spid="53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5331"/>
                                        </p:tgtEl>
                                        <p:attrNameLst>
                                          <p:attrName>ppt_x</p:attrName>
                                          <p:attrName>ppt_y</p:attrName>
                                        </p:attrNameLst>
                                      </p:cBhvr>
                                    </p:animMotion>
                                    <p:animEffect transition="in" filter="fade">
                                      <p:cBhvr>
                                        <p:cTn id="36" dur="500"/>
                                        <p:tgtEl>
                                          <p:spTgt spid="53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376"/>
                                        </p:tgtEl>
                                        <p:attrNameLst>
                                          <p:attrName>style.visibility</p:attrName>
                                        </p:attrNameLst>
                                      </p:cBhvr>
                                      <p:to>
                                        <p:strVal val="visible"/>
                                      </p:to>
                                    </p:set>
                                    <p:anim calcmode="lin" valueType="num">
                                      <p:cBhvr>
                                        <p:cTn id="48" dur="500" fill="hold"/>
                                        <p:tgtEl>
                                          <p:spTgt spid="5376"/>
                                        </p:tgtEl>
                                        <p:attrNameLst>
                                          <p:attrName>ppt_w</p:attrName>
                                        </p:attrNameLst>
                                      </p:cBhvr>
                                      <p:tavLst>
                                        <p:tav tm="0">
                                          <p:val>
                                            <p:fltVal val="0"/>
                                          </p:val>
                                        </p:tav>
                                        <p:tav tm="100000">
                                          <p:val>
                                            <p:strVal val="#ppt_w"/>
                                          </p:val>
                                        </p:tav>
                                      </p:tavLst>
                                    </p:anim>
                                    <p:anim calcmode="lin" valueType="num">
                                      <p:cBhvr>
                                        <p:cTn id="49" dur="500" fill="hold"/>
                                        <p:tgtEl>
                                          <p:spTgt spid="5376"/>
                                        </p:tgtEl>
                                        <p:attrNameLst>
                                          <p:attrName>ppt_h</p:attrName>
                                        </p:attrNameLst>
                                      </p:cBhvr>
                                      <p:tavLst>
                                        <p:tav tm="0">
                                          <p:val>
                                            <p:fltVal val="0"/>
                                          </p:val>
                                        </p:tav>
                                        <p:tav tm="100000">
                                          <p:val>
                                            <p:strVal val="#ppt_h"/>
                                          </p:val>
                                        </p:tav>
                                      </p:tavLst>
                                    </p:anim>
                                    <p:animEffect transition="in" filter="fade">
                                      <p:cBhvr>
                                        <p:cTn id="50" dur="500"/>
                                        <p:tgtEl>
                                          <p:spTgt spid="537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repeatCount="300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childTnLst>
                                    <p:set>
                                      <p:cBhvr>
                                        <p:cTn id="68" dur="1" fill="hold">
                                          <p:stCondLst>
                                            <p:cond delay="0"/>
                                          </p:stCondLst>
                                        </p:cTn>
                                        <p:tgtEl>
                                          <p:spTgt spid="5372"/>
                                        </p:tgtEl>
                                        <p:attrNameLst>
                                          <p:attrName>style.visibility</p:attrName>
                                        </p:attrNameLst>
                                      </p:cBhvr>
                                      <p:to>
                                        <p:strVal val="visible"/>
                                      </p:to>
                                    </p:set>
                                    <p:anim calcmode="lin" valueType="num">
                                      <p:cBhvr additive="base">
                                        <p:cTn id="69" dur="500" fill="hold"/>
                                        <p:tgtEl>
                                          <p:spTgt spid="5372"/>
                                        </p:tgtEl>
                                        <p:attrNameLst>
                                          <p:attrName>ppt_x</p:attrName>
                                        </p:attrNameLst>
                                      </p:cBhvr>
                                      <p:tavLst>
                                        <p:tav tm="0">
                                          <p:val>
                                            <p:strVal val="1+#ppt_w/2"/>
                                          </p:val>
                                        </p:tav>
                                        <p:tav tm="100000">
                                          <p:val>
                                            <p:strVal val="#ppt_x"/>
                                          </p:val>
                                        </p:tav>
                                      </p:tavLst>
                                    </p:anim>
                                    <p:anim calcmode="lin" valueType="num">
                                      <p:cBhvr additive="base">
                                        <p:cTn id="70" dur="500" fill="hold"/>
                                        <p:tgtEl>
                                          <p:spTgt spid="5372"/>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5373"/>
                                        </p:tgtEl>
                                        <p:attrNameLst>
                                          <p:attrName>style.visibility</p:attrName>
                                        </p:attrNameLst>
                                      </p:cBhvr>
                                      <p:to>
                                        <p:strVal val="visible"/>
                                      </p:to>
                                    </p:set>
                                    <p:anim calcmode="lin" valueType="num">
                                      <p:cBhvr additive="base">
                                        <p:cTn id="75" dur="500" fill="hold"/>
                                        <p:tgtEl>
                                          <p:spTgt spid="5373"/>
                                        </p:tgtEl>
                                        <p:attrNameLst>
                                          <p:attrName>ppt_x</p:attrName>
                                        </p:attrNameLst>
                                      </p:cBhvr>
                                      <p:tavLst>
                                        <p:tav tm="0">
                                          <p:val>
                                            <p:strVal val="1+#ppt_w/2"/>
                                          </p:val>
                                        </p:tav>
                                        <p:tav tm="100000">
                                          <p:val>
                                            <p:strVal val="#ppt_x"/>
                                          </p:val>
                                        </p:tav>
                                      </p:tavLst>
                                    </p:anim>
                                    <p:anim calcmode="lin" valueType="num">
                                      <p:cBhvr additive="base">
                                        <p:cTn id="76" dur="500" fill="hold"/>
                                        <p:tgtEl>
                                          <p:spTgt spid="5373"/>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nodeType="clickEffect">
                                  <p:stCondLst>
                                    <p:cond delay="0"/>
                                  </p:stCondLst>
                                  <p:childTnLst>
                                    <p:set>
                                      <p:cBhvr>
                                        <p:cTn id="80" dur="1" fill="hold">
                                          <p:stCondLst>
                                            <p:cond delay="0"/>
                                          </p:stCondLst>
                                        </p:cTn>
                                        <p:tgtEl>
                                          <p:spTgt spid="5374"/>
                                        </p:tgtEl>
                                        <p:attrNameLst>
                                          <p:attrName>style.visibility</p:attrName>
                                        </p:attrNameLst>
                                      </p:cBhvr>
                                      <p:to>
                                        <p:strVal val="visible"/>
                                      </p:to>
                                    </p:set>
                                    <p:anim calcmode="lin" valueType="num">
                                      <p:cBhvr additive="base">
                                        <p:cTn id="81" dur="500" fill="hold"/>
                                        <p:tgtEl>
                                          <p:spTgt spid="5374"/>
                                        </p:tgtEl>
                                        <p:attrNameLst>
                                          <p:attrName>ppt_x</p:attrName>
                                        </p:attrNameLst>
                                      </p:cBhvr>
                                      <p:tavLst>
                                        <p:tav tm="0">
                                          <p:val>
                                            <p:strVal val="1+#ppt_w/2"/>
                                          </p:val>
                                        </p:tav>
                                        <p:tav tm="100000">
                                          <p:val>
                                            <p:strVal val="#ppt_x"/>
                                          </p:val>
                                        </p:tav>
                                      </p:tavLst>
                                    </p:anim>
                                    <p:anim calcmode="lin" valueType="num">
                                      <p:cBhvr additive="base">
                                        <p:cTn id="82" dur="500" fill="hold"/>
                                        <p:tgtEl>
                                          <p:spTgt spid="53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3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CCAB202B-CE81-81F4-90F5-FCA0078EE33C}"/>
              </a:ext>
            </a:extLst>
          </p:cNvPr>
          <p:cNvSpPr>
            <a:spLocks noGrp="1" noChangeArrowheads="1"/>
          </p:cNvSpPr>
          <p:nvPr>
            <p:ph type="title"/>
          </p:nvPr>
        </p:nvSpPr>
        <p:spPr>
          <a:xfrm>
            <a:off x="1992313" y="1"/>
            <a:ext cx="8229600" cy="633413"/>
          </a:xfrm>
        </p:spPr>
        <p:txBody>
          <a:bodyPr/>
          <a:lstStyle/>
          <a:p>
            <a:pPr eaLnBrk="1" hangingPunct="1"/>
            <a:r>
              <a:rPr lang="en-US" altLang="el-GR" sz="2800" b="1">
                <a:solidFill>
                  <a:srgbClr val="0000FF"/>
                </a:solidFill>
              </a:rPr>
              <a:t>sp</a:t>
            </a:r>
            <a:r>
              <a:rPr lang="el-GR" altLang="el-GR" sz="2800" b="1" baseline="30000">
                <a:solidFill>
                  <a:srgbClr val="0000FF"/>
                </a:solidFill>
              </a:rPr>
              <a:t>2</a:t>
            </a:r>
            <a:r>
              <a:rPr lang="en-US" altLang="el-GR" sz="2800" b="1">
                <a:solidFill>
                  <a:srgbClr val="0000FF"/>
                </a:solidFill>
              </a:rPr>
              <a:t>  </a:t>
            </a:r>
            <a:r>
              <a:rPr lang="el-GR" altLang="el-GR" sz="2800" b="1">
                <a:solidFill>
                  <a:srgbClr val="0000FF"/>
                </a:solidFill>
              </a:rPr>
              <a:t>υβριδισμός</a:t>
            </a:r>
            <a:r>
              <a:rPr lang="en-US" altLang="el-GR" sz="2800" b="1">
                <a:solidFill>
                  <a:srgbClr val="0000FF"/>
                </a:solidFill>
              </a:rPr>
              <a:t> II</a:t>
            </a:r>
            <a:endParaRPr lang="el-GR" altLang="el-GR" sz="2800" b="1">
              <a:solidFill>
                <a:srgbClr val="0000FF"/>
              </a:solidFill>
            </a:endParaRPr>
          </a:p>
        </p:txBody>
      </p:sp>
      <p:pic>
        <p:nvPicPr>
          <p:cNvPr id="4" name="Εικόνα 3">
            <a:extLst>
              <a:ext uri="{FF2B5EF4-FFF2-40B4-BE49-F238E27FC236}">
                <a16:creationId xmlns:a16="http://schemas.microsoft.com/office/drawing/2014/main" id="{E5620473-D0AD-6A7F-1F6A-D03734D16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125538"/>
            <a:ext cx="2116138"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512B5706-B5FA-3E3E-9A94-9D47C67C5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1" y="2349501"/>
            <a:ext cx="17573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a:extLst>
              <a:ext uri="{FF2B5EF4-FFF2-40B4-BE49-F238E27FC236}">
                <a16:creationId xmlns:a16="http://schemas.microsoft.com/office/drawing/2014/main" id="{8F6B7525-2EED-AAAE-0A0B-887913982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1484314"/>
            <a:ext cx="8255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a:extLst>
              <a:ext uri="{FF2B5EF4-FFF2-40B4-BE49-F238E27FC236}">
                <a16:creationId xmlns:a16="http://schemas.microsoft.com/office/drawing/2014/main" id="{900E2D36-F4D2-18EE-6EA0-CBB427372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0000">
            <a:off x="6780213" y="923925"/>
            <a:ext cx="103981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7">
            <a:extLst>
              <a:ext uri="{FF2B5EF4-FFF2-40B4-BE49-F238E27FC236}">
                <a16:creationId xmlns:a16="http://schemas.microsoft.com/office/drawing/2014/main" id="{0E991135-AC2F-E1A7-B7C4-BA3128127F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
            <a:off x="8034338" y="1014413"/>
            <a:ext cx="103981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Εικόνα 8">
            <a:extLst>
              <a:ext uri="{FF2B5EF4-FFF2-40B4-BE49-F238E27FC236}">
                <a16:creationId xmlns:a16="http://schemas.microsoft.com/office/drawing/2014/main" id="{6E6076CF-A068-A864-2ABD-E12D88CCED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
            <a:off x="5353050" y="1036639"/>
            <a:ext cx="11128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Ομάδα 13">
            <a:extLst>
              <a:ext uri="{FF2B5EF4-FFF2-40B4-BE49-F238E27FC236}">
                <a16:creationId xmlns:a16="http://schemas.microsoft.com/office/drawing/2014/main" id="{E3C54EC4-8C00-80FC-F75B-15A7F5BA414F}"/>
              </a:ext>
            </a:extLst>
          </p:cNvPr>
          <p:cNvGrpSpPr>
            <a:grpSpLocks/>
          </p:cNvGrpSpPr>
          <p:nvPr/>
        </p:nvGrpSpPr>
        <p:grpSpPr bwMode="auto">
          <a:xfrm>
            <a:off x="5519739" y="2349500"/>
            <a:ext cx="1184275" cy="1200150"/>
            <a:chOff x="5221058" y="2416404"/>
            <a:chExt cx="1183341" cy="1201271"/>
          </a:xfrm>
        </p:grpSpPr>
        <p:pic>
          <p:nvPicPr>
            <p:cNvPr id="30746" name="Εικόνα 9">
              <a:extLst>
                <a:ext uri="{FF2B5EF4-FFF2-40B4-BE49-F238E27FC236}">
                  <a16:creationId xmlns:a16="http://schemas.microsoft.com/office/drawing/2014/main" id="{0951B709-F618-4417-CDA2-4E341EF2B9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40000">
              <a:off x="5221058" y="2416404"/>
              <a:ext cx="1183341" cy="120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βάλ 10">
              <a:extLst>
                <a:ext uri="{FF2B5EF4-FFF2-40B4-BE49-F238E27FC236}">
                  <a16:creationId xmlns:a16="http://schemas.microsoft.com/office/drawing/2014/main" id="{A12399FB-7053-1E1D-8E06-3A605A84E10D}"/>
                </a:ext>
              </a:extLst>
            </p:cNvPr>
            <p:cNvSpPr/>
            <p:nvPr/>
          </p:nvSpPr>
          <p:spPr>
            <a:xfrm>
              <a:off x="5652517" y="2996383"/>
              <a:ext cx="71381" cy="14459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2" name="Οβάλ 11">
              <a:extLst>
                <a:ext uri="{FF2B5EF4-FFF2-40B4-BE49-F238E27FC236}">
                  <a16:creationId xmlns:a16="http://schemas.microsoft.com/office/drawing/2014/main" id="{D3B3F798-5710-FF36-F6D6-DA738355C3D0}"/>
                </a:ext>
              </a:extLst>
            </p:cNvPr>
            <p:cNvSpPr/>
            <p:nvPr/>
          </p:nvSpPr>
          <p:spPr>
            <a:xfrm rot="6660000">
              <a:off x="5581073" y="2855085"/>
              <a:ext cx="73093" cy="13959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3" name="Οβάλ 12">
              <a:extLst>
                <a:ext uri="{FF2B5EF4-FFF2-40B4-BE49-F238E27FC236}">
                  <a16:creationId xmlns:a16="http://schemas.microsoft.com/office/drawing/2014/main" id="{68006F9B-0395-C27D-7A2A-7EDFAF90F85C}"/>
                </a:ext>
              </a:extLst>
            </p:cNvPr>
            <p:cNvSpPr/>
            <p:nvPr/>
          </p:nvSpPr>
          <p:spPr>
            <a:xfrm rot="-6600000">
              <a:off x="5768252" y="2866211"/>
              <a:ext cx="71505" cy="14434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grpSp>
      <p:pic>
        <p:nvPicPr>
          <p:cNvPr id="15" name="Εικόνα 14">
            <a:extLst>
              <a:ext uri="{FF2B5EF4-FFF2-40B4-BE49-F238E27FC236}">
                <a16:creationId xmlns:a16="http://schemas.microsoft.com/office/drawing/2014/main" id="{13E0A8D8-5FAF-4364-4D36-CEB788C288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80000">
            <a:off x="7364414" y="2339975"/>
            <a:ext cx="11826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Εικόνα 15">
            <a:extLst>
              <a:ext uri="{FF2B5EF4-FFF2-40B4-BE49-F238E27FC236}">
                <a16:creationId xmlns:a16="http://schemas.microsoft.com/office/drawing/2014/main" id="{D3F8A55A-4521-3AC5-A651-998C8DAAAA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1" y="3716339"/>
            <a:ext cx="494982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D26F6B0D-AD9D-C84D-2F3C-3432F7BF60FB}"/>
              </a:ext>
            </a:extLst>
          </p:cNvPr>
          <p:cNvSpPr txBox="1">
            <a:spLocks noChangeArrowheads="1"/>
          </p:cNvSpPr>
          <p:nvPr/>
        </p:nvSpPr>
        <p:spPr bwMode="auto">
          <a:xfrm>
            <a:off x="3432175" y="6443664"/>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800"/>
              <a:t>επίπεδη τριγωνική διάταξη</a:t>
            </a:r>
          </a:p>
        </p:txBody>
      </p:sp>
      <p:grpSp>
        <p:nvGrpSpPr>
          <p:cNvPr id="8197" name="Ομάδα 8196">
            <a:extLst>
              <a:ext uri="{FF2B5EF4-FFF2-40B4-BE49-F238E27FC236}">
                <a16:creationId xmlns:a16="http://schemas.microsoft.com/office/drawing/2014/main" id="{8AF14889-C5D5-21CF-EA47-19DA83D9495D}"/>
              </a:ext>
            </a:extLst>
          </p:cNvPr>
          <p:cNvGrpSpPr>
            <a:grpSpLocks/>
          </p:cNvGrpSpPr>
          <p:nvPr/>
        </p:nvGrpSpPr>
        <p:grpSpPr bwMode="auto">
          <a:xfrm>
            <a:off x="7896225" y="4221164"/>
            <a:ext cx="2160588" cy="1819275"/>
            <a:chOff x="6372200" y="4221088"/>
            <a:chExt cx="2160240" cy="1819364"/>
          </a:xfrm>
        </p:grpSpPr>
        <p:sp>
          <p:nvSpPr>
            <p:cNvPr id="30733" name="TextBox 1">
              <a:extLst>
                <a:ext uri="{FF2B5EF4-FFF2-40B4-BE49-F238E27FC236}">
                  <a16:creationId xmlns:a16="http://schemas.microsoft.com/office/drawing/2014/main" id="{5D94E5BD-CA00-826A-626D-78ECFFC57D44}"/>
                </a:ext>
              </a:extLst>
            </p:cNvPr>
            <p:cNvSpPr txBox="1">
              <a:spLocks noChangeArrowheads="1"/>
            </p:cNvSpPr>
            <p:nvPr/>
          </p:nvSpPr>
          <p:spPr bwMode="auto">
            <a:xfrm>
              <a:off x="7092280" y="4797152"/>
              <a:ext cx="432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2800">
                  <a:latin typeface="Calibri" panose="020F0502020204030204" pitchFamily="34" charset="0"/>
                  <a:cs typeface="Calibri" panose="020F0502020204030204" pitchFamily="34" charset="0"/>
                </a:rPr>
                <a:t>B</a:t>
              </a:r>
              <a:endParaRPr lang="el-GR" altLang="el-GR" sz="2800">
                <a:latin typeface="Calibri" panose="020F0502020204030204" pitchFamily="34" charset="0"/>
                <a:cs typeface="Calibri" panose="020F0502020204030204" pitchFamily="34" charset="0"/>
              </a:endParaRPr>
            </a:p>
          </p:txBody>
        </p:sp>
        <p:cxnSp>
          <p:nvCxnSpPr>
            <p:cNvPr id="10" name="Ευθεία γραμμή σύνδεσης 9">
              <a:extLst>
                <a:ext uri="{FF2B5EF4-FFF2-40B4-BE49-F238E27FC236}">
                  <a16:creationId xmlns:a16="http://schemas.microsoft.com/office/drawing/2014/main" id="{0F2E33D5-AA4B-1100-4D3C-7113A160E473}"/>
                </a:ext>
              </a:extLst>
            </p:cNvPr>
            <p:cNvCxnSpPr>
              <a:cxnSpLocks/>
              <a:stCxn id="30733" idx="1"/>
            </p:cNvCxnSpPr>
            <p:nvPr/>
          </p:nvCxnSpPr>
          <p:spPr>
            <a:xfrm flipH="1" flipV="1">
              <a:off x="6803930" y="4652909"/>
              <a:ext cx="288878" cy="406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047C1ABB-02AC-005C-F1E6-4D0FD2312D0A}"/>
                </a:ext>
              </a:extLst>
            </p:cNvPr>
            <p:cNvCxnSpPr>
              <a:cxnSpLocks/>
            </p:cNvCxnSpPr>
            <p:nvPr/>
          </p:nvCxnSpPr>
          <p:spPr>
            <a:xfrm flipH="1">
              <a:off x="6876944" y="5084730"/>
              <a:ext cx="215865" cy="431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07699122-CD3A-5E76-A686-4E85E7195E0C}"/>
                </a:ext>
              </a:extLst>
            </p:cNvPr>
            <p:cNvCxnSpPr>
              <a:cxnSpLocks/>
            </p:cNvCxnSpPr>
            <p:nvPr/>
          </p:nvCxnSpPr>
          <p:spPr>
            <a:xfrm rot="-180000">
              <a:off x="7524539" y="5059329"/>
              <a:ext cx="503157" cy="2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737" name="TextBox 25">
              <a:extLst>
                <a:ext uri="{FF2B5EF4-FFF2-40B4-BE49-F238E27FC236}">
                  <a16:creationId xmlns:a16="http://schemas.microsoft.com/office/drawing/2014/main" id="{54CB0C82-7F68-F6DE-85A3-A1044E250C20}"/>
                </a:ext>
              </a:extLst>
            </p:cNvPr>
            <p:cNvSpPr txBox="1">
              <a:spLocks noChangeArrowheads="1"/>
            </p:cNvSpPr>
            <p:nvPr/>
          </p:nvSpPr>
          <p:spPr bwMode="auto">
            <a:xfrm>
              <a:off x="8028384" y="4797152"/>
              <a:ext cx="504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2800">
                  <a:latin typeface="Calibri" panose="020F0502020204030204" pitchFamily="34" charset="0"/>
                  <a:cs typeface="Calibri" panose="020F0502020204030204" pitchFamily="34" charset="0"/>
                </a:rPr>
                <a:t>F</a:t>
              </a:r>
              <a:endParaRPr lang="el-GR" altLang="el-GR" sz="2800">
                <a:latin typeface="Calibri" panose="020F0502020204030204" pitchFamily="34" charset="0"/>
                <a:cs typeface="Calibri" panose="020F0502020204030204" pitchFamily="34" charset="0"/>
              </a:endParaRPr>
            </a:p>
          </p:txBody>
        </p:sp>
        <p:sp>
          <p:nvSpPr>
            <p:cNvPr id="30738" name="TextBox 28">
              <a:extLst>
                <a:ext uri="{FF2B5EF4-FFF2-40B4-BE49-F238E27FC236}">
                  <a16:creationId xmlns:a16="http://schemas.microsoft.com/office/drawing/2014/main" id="{0776CB0C-CB3E-6145-C752-19F21B9FEBC2}"/>
                </a:ext>
              </a:extLst>
            </p:cNvPr>
            <p:cNvSpPr txBox="1">
              <a:spLocks noChangeArrowheads="1"/>
            </p:cNvSpPr>
            <p:nvPr/>
          </p:nvSpPr>
          <p:spPr bwMode="auto">
            <a:xfrm>
              <a:off x="6588224" y="4221088"/>
              <a:ext cx="504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2800">
                  <a:latin typeface="Calibri" panose="020F0502020204030204" pitchFamily="34" charset="0"/>
                  <a:cs typeface="Calibri" panose="020F0502020204030204" pitchFamily="34" charset="0"/>
                </a:rPr>
                <a:t>F</a:t>
              </a:r>
              <a:endParaRPr lang="el-GR" altLang="el-GR" sz="2800">
                <a:latin typeface="Calibri" panose="020F0502020204030204" pitchFamily="34" charset="0"/>
                <a:cs typeface="Calibri" panose="020F0502020204030204" pitchFamily="34" charset="0"/>
              </a:endParaRPr>
            </a:p>
          </p:txBody>
        </p:sp>
        <p:sp>
          <p:nvSpPr>
            <p:cNvPr id="30739" name="TextBox 29">
              <a:extLst>
                <a:ext uri="{FF2B5EF4-FFF2-40B4-BE49-F238E27FC236}">
                  <a16:creationId xmlns:a16="http://schemas.microsoft.com/office/drawing/2014/main" id="{26389CB5-4811-2845-B334-113A6E4C06FB}"/>
                </a:ext>
              </a:extLst>
            </p:cNvPr>
            <p:cNvSpPr txBox="1">
              <a:spLocks noChangeArrowheads="1"/>
            </p:cNvSpPr>
            <p:nvPr/>
          </p:nvSpPr>
          <p:spPr bwMode="auto">
            <a:xfrm>
              <a:off x="6660232" y="5517232"/>
              <a:ext cx="504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2800">
                  <a:latin typeface="Calibri" panose="020F0502020204030204" pitchFamily="34" charset="0"/>
                  <a:cs typeface="Calibri" panose="020F0502020204030204" pitchFamily="34" charset="0"/>
                </a:rPr>
                <a:t>F</a:t>
              </a:r>
              <a:endParaRPr lang="el-GR" altLang="el-GR" sz="2800">
                <a:latin typeface="Calibri" panose="020F0502020204030204" pitchFamily="34" charset="0"/>
                <a:cs typeface="Calibri" panose="020F0502020204030204" pitchFamily="34" charset="0"/>
              </a:endParaRPr>
            </a:p>
          </p:txBody>
        </p:sp>
        <p:sp>
          <p:nvSpPr>
            <p:cNvPr id="31" name="Ελεύθερη σχεδίαση: Σχήμα 30">
              <a:extLst>
                <a:ext uri="{FF2B5EF4-FFF2-40B4-BE49-F238E27FC236}">
                  <a16:creationId xmlns:a16="http://schemas.microsoft.com/office/drawing/2014/main" id="{6FEF3CAD-F83A-3150-7AFC-80AD70A14660}"/>
                </a:ext>
              </a:extLst>
            </p:cNvPr>
            <p:cNvSpPr/>
            <p:nvPr/>
          </p:nvSpPr>
          <p:spPr>
            <a:xfrm>
              <a:off x="6803930" y="4789441"/>
              <a:ext cx="161899" cy="546127"/>
            </a:xfrm>
            <a:custGeom>
              <a:avLst/>
              <a:gdLst>
                <a:gd name="connsiteX0" fmla="*/ 246636 w 350331"/>
                <a:gd name="connsiteY0" fmla="*/ 0 h 546755"/>
                <a:gd name="connsiteX1" fmla="*/ 1539 w 350331"/>
                <a:gd name="connsiteY1" fmla="*/ 245097 h 546755"/>
                <a:gd name="connsiteX2" fmla="*/ 350331 w 350331"/>
                <a:gd name="connsiteY2" fmla="*/ 546755 h 546755"/>
              </a:gdLst>
              <a:ahLst/>
              <a:cxnLst>
                <a:cxn ang="0">
                  <a:pos x="connsiteX0" y="connsiteY0"/>
                </a:cxn>
                <a:cxn ang="0">
                  <a:pos x="connsiteX1" y="connsiteY1"/>
                </a:cxn>
                <a:cxn ang="0">
                  <a:pos x="connsiteX2" y="connsiteY2"/>
                </a:cxn>
              </a:cxnLst>
              <a:rect l="l" t="t" r="r" b="b"/>
              <a:pathLst>
                <a:path w="350331" h="546755">
                  <a:moveTo>
                    <a:pt x="246636" y="0"/>
                  </a:moveTo>
                  <a:cubicBezTo>
                    <a:pt x="115446" y="76985"/>
                    <a:pt x="-15743" y="153971"/>
                    <a:pt x="1539" y="245097"/>
                  </a:cubicBezTo>
                  <a:cubicBezTo>
                    <a:pt x="18821" y="336223"/>
                    <a:pt x="184576" y="441489"/>
                    <a:pt x="350331" y="546755"/>
                  </a:cubicBezTo>
                </a:path>
              </a:pathLst>
            </a:custGeom>
            <a:noFill/>
            <a:ln w="127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192" name="Ελεύθερη σχεδίαση: Σχήμα 8191">
              <a:extLst>
                <a:ext uri="{FF2B5EF4-FFF2-40B4-BE49-F238E27FC236}">
                  <a16:creationId xmlns:a16="http://schemas.microsoft.com/office/drawing/2014/main" id="{88EB2D54-7313-7DFE-4B6A-B9C84B77CBDE}"/>
                </a:ext>
              </a:extLst>
            </p:cNvPr>
            <p:cNvSpPr/>
            <p:nvPr/>
          </p:nvSpPr>
          <p:spPr>
            <a:xfrm>
              <a:off x="7022970" y="5091081"/>
              <a:ext cx="593629" cy="306402"/>
            </a:xfrm>
            <a:custGeom>
              <a:avLst/>
              <a:gdLst>
                <a:gd name="connsiteX0" fmla="*/ 0 w 593889"/>
                <a:gd name="connsiteY0" fmla="*/ 273378 h 307111"/>
                <a:gd name="connsiteX1" fmla="*/ 433633 w 593889"/>
                <a:gd name="connsiteY1" fmla="*/ 282804 h 307111"/>
                <a:gd name="connsiteX2" fmla="*/ 593889 w 593889"/>
                <a:gd name="connsiteY2" fmla="*/ 0 h 307111"/>
              </a:gdLst>
              <a:ahLst/>
              <a:cxnLst>
                <a:cxn ang="0">
                  <a:pos x="connsiteX0" y="connsiteY0"/>
                </a:cxn>
                <a:cxn ang="0">
                  <a:pos x="connsiteX1" y="connsiteY1"/>
                </a:cxn>
                <a:cxn ang="0">
                  <a:pos x="connsiteX2" y="connsiteY2"/>
                </a:cxn>
              </a:cxnLst>
              <a:rect l="l" t="t" r="r" b="b"/>
              <a:pathLst>
                <a:path w="593889" h="307111">
                  <a:moveTo>
                    <a:pt x="0" y="273378"/>
                  </a:moveTo>
                  <a:cubicBezTo>
                    <a:pt x="167326" y="300872"/>
                    <a:pt x="334652" y="328367"/>
                    <a:pt x="433633" y="282804"/>
                  </a:cubicBezTo>
                  <a:cubicBezTo>
                    <a:pt x="532615" y="237241"/>
                    <a:pt x="563252" y="118620"/>
                    <a:pt x="593889" y="0"/>
                  </a:cubicBezTo>
                </a:path>
              </a:pathLst>
            </a:custGeom>
            <a:noFill/>
            <a:ln w="127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0742" name="TextBox 8192">
              <a:extLst>
                <a:ext uri="{FF2B5EF4-FFF2-40B4-BE49-F238E27FC236}">
                  <a16:creationId xmlns:a16="http://schemas.microsoft.com/office/drawing/2014/main" id="{ABC9AF59-CBB4-0DD6-FFFA-DCE763B5A27F}"/>
                </a:ext>
              </a:extLst>
            </p:cNvPr>
            <p:cNvSpPr txBox="1">
              <a:spLocks noChangeArrowheads="1"/>
            </p:cNvSpPr>
            <p:nvPr/>
          </p:nvSpPr>
          <p:spPr bwMode="auto">
            <a:xfrm>
              <a:off x="6372200" y="4869160"/>
              <a:ext cx="504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200" b="1">
                  <a:latin typeface="Calibri" panose="020F0502020204030204" pitchFamily="34" charset="0"/>
                  <a:cs typeface="Calibri" panose="020F0502020204030204" pitchFamily="34" charset="0"/>
                </a:rPr>
                <a:t>120</a:t>
              </a:r>
              <a:r>
                <a:rPr lang="en-US" altLang="el-GR" sz="1200" b="1" baseline="30000">
                  <a:latin typeface="Calibri" panose="020F0502020204030204" pitchFamily="34" charset="0"/>
                  <a:cs typeface="Calibri" panose="020F0502020204030204" pitchFamily="34" charset="0"/>
                </a:rPr>
                <a:t>o</a:t>
              </a:r>
              <a:endParaRPr lang="el-GR" altLang="el-GR" sz="1200" b="1" baseline="30000">
                <a:latin typeface="Calibri" panose="020F0502020204030204" pitchFamily="34" charset="0"/>
                <a:cs typeface="Calibri" panose="020F0502020204030204" pitchFamily="34" charset="0"/>
              </a:endParaRPr>
            </a:p>
          </p:txBody>
        </p:sp>
        <p:sp>
          <p:nvSpPr>
            <p:cNvPr id="30743" name="TextBox 35">
              <a:extLst>
                <a:ext uri="{FF2B5EF4-FFF2-40B4-BE49-F238E27FC236}">
                  <a16:creationId xmlns:a16="http://schemas.microsoft.com/office/drawing/2014/main" id="{AEC36256-25CA-0CB8-75A4-BDA399AA3E3D}"/>
                </a:ext>
              </a:extLst>
            </p:cNvPr>
            <p:cNvSpPr txBox="1">
              <a:spLocks noChangeArrowheads="1"/>
            </p:cNvSpPr>
            <p:nvPr/>
          </p:nvSpPr>
          <p:spPr bwMode="auto">
            <a:xfrm>
              <a:off x="7308304" y="5373216"/>
              <a:ext cx="504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200" b="1">
                  <a:latin typeface="Calibri" panose="020F0502020204030204" pitchFamily="34" charset="0"/>
                  <a:cs typeface="Calibri" panose="020F0502020204030204" pitchFamily="34" charset="0"/>
                </a:rPr>
                <a:t>120</a:t>
              </a:r>
              <a:r>
                <a:rPr lang="en-US" altLang="el-GR" sz="1200" b="1" baseline="30000">
                  <a:latin typeface="Calibri" panose="020F0502020204030204" pitchFamily="34" charset="0"/>
                  <a:cs typeface="Calibri" panose="020F0502020204030204" pitchFamily="34" charset="0"/>
                </a:rPr>
                <a:t>o</a:t>
              </a:r>
              <a:endParaRPr lang="el-GR" altLang="el-GR" sz="1200" b="1" baseline="30000">
                <a:latin typeface="Calibri" panose="020F0502020204030204" pitchFamily="34" charset="0"/>
                <a:cs typeface="Calibri" panose="020F0502020204030204" pitchFamily="34" charset="0"/>
              </a:endParaRPr>
            </a:p>
          </p:txBody>
        </p:sp>
        <p:sp>
          <p:nvSpPr>
            <p:cNvPr id="8196" name="Ελεύθερη σχεδίαση: Σχήμα 8195">
              <a:extLst>
                <a:ext uri="{FF2B5EF4-FFF2-40B4-BE49-F238E27FC236}">
                  <a16:creationId xmlns:a16="http://schemas.microsoft.com/office/drawing/2014/main" id="{483A8472-347B-2EEE-A4D4-263AC14B4BEE}"/>
                </a:ext>
              </a:extLst>
            </p:cNvPr>
            <p:cNvSpPr/>
            <p:nvPr/>
          </p:nvSpPr>
          <p:spPr>
            <a:xfrm>
              <a:off x="6975353" y="4687836"/>
              <a:ext cx="669817" cy="355617"/>
            </a:xfrm>
            <a:custGeom>
              <a:avLst/>
              <a:gdLst>
                <a:gd name="connsiteX0" fmla="*/ 0 w 669303"/>
                <a:gd name="connsiteY0" fmla="*/ 82757 h 356134"/>
                <a:gd name="connsiteX1" fmla="*/ 424206 w 669303"/>
                <a:gd name="connsiteY1" fmla="*/ 16769 h 356134"/>
                <a:gd name="connsiteX2" fmla="*/ 669303 w 669303"/>
                <a:gd name="connsiteY2" fmla="*/ 356134 h 356134"/>
              </a:gdLst>
              <a:ahLst/>
              <a:cxnLst>
                <a:cxn ang="0">
                  <a:pos x="connsiteX0" y="connsiteY0"/>
                </a:cxn>
                <a:cxn ang="0">
                  <a:pos x="connsiteX1" y="connsiteY1"/>
                </a:cxn>
                <a:cxn ang="0">
                  <a:pos x="connsiteX2" y="connsiteY2"/>
                </a:cxn>
              </a:cxnLst>
              <a:rect l="l" t="t" r="r" b="b"/>
              <a:pathLst>
                <a:path w="669303" h="356134">
                  <a:moveTo>
                    <a:pt x="0" y="82757"/>
                  </a:moveTo>
                  <a:cubicBezTo>
                    <a:pt x="156328" y="26981"/>
                    <a:pt x="312656" y="-28794"/>
                    <a:pt x="424206" y="16769"/>
                  </a:cubicBezTo>
                  <a:cubicBezTo>
                    <a:pt x="535757" y="62332"/>
                    <a:pt x="602530" y="209233"/>
                    <a:pt x="669303" y="356134"/>
                  </a:cubicBezTo>
                </a:path>
              </a:pathLst>
            </a:custGeom>
            <a:noFill/>
            <a:ln w="127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0745" name="TextBox 38">
              <a:extLst>
                <a:ext uri="{FF2B5EF4-FFF2-40B4-BE49-F238E27FC236}">
                  <a16:creationId xmlns:a16="http://schemas.microsoft.com/office/drawing/2014/main" id="{42D39F47-063E-D5CC-1E29-465174183376}"/>
                </a:ext>
              </a:extLst>
            </p:cNvPr>
            <p:cNvSpPr txBox="1">
              <a:spLocks noChangeArrowheads="1"/>
            </p:cNvSpPr>
            <p:nvPr/>
          </p:nvSpPr>
          <p:spPr bwMode="auto">
            <a:xfrm>
              <a:off x="7164288" y="4437112"/>
              <a:ext cx="504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1200" b="1">
                  <a:latin typeface="Calibri" panose="020F0502020204030204" pitchFamily="34" charset="0"/>
                  <a:cs typeface="Calibri" panose="020F0502020204030204" pitchFamily="34" charset="0"/>
                </a:rPr>
                <a:t>120</a:t>
              </a:r>
              <a:r>
                <a:rPr lang="en-US" altLang="el-GR" sz="1200" b="1" baseline="30000">
                  <a:latin typeface="Calibri" panose="020F0502020204030204" pitchFamily="34" charset="0"/>
                  <a:cs typeface="Calibri" panose="020F0502020204030204" pitchFamily="34" charset="0"/>
                </a:rPr>
                <a:t>o</a:t>
              </a:r>
              <a:endParaRPr lang="el-GR" altLang="el-GR" sz="1200" b="1" baseline="30000">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8197"/>
                                        </p:tgtEl>
                                        <p:attrNameLst>
                                          <p:attrName>style.visibility</p:attrName>
                                        </p:attrNameLst>
                                      </p:cBhvr>
                                      <p:to>
                                        <p:strVal val="visible"/>
                                      </p:to>
                                    </p:set>
                                    <p:animEffect transition="in" filter="fade">
                                      <p:cBhvr>
                                        <p:cTn id="45"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59A07BDE-9575-501F-4F56-1AD55890D74C}"/>
              </a:ext>
            </a:extLst>
          </p:cNvPr>
          <p:cNvSpPr>
            <a:spLocks noGrp="1" noChangeArrowheads="1"/>
          </p:cNvSpPr>
          <p:nvPr>
            <p:ph type="title"/>
          </p:nvPr>
        </p:nvSpPr>
        <p:spPr>
          <a:xfrm>
            <a:off x="1981200" y="115889"/>
            <a:ext cx="8229600" cy="561975"/>
          </a:xfrm>
        </p:spPr>
        <p:txBody>
          <a:bodyPr/>
          <a:lstStyle/>
          <a:p>
            <a:pPr eaLnBrk="1" hangingPunct="1"/>
            <a:r>
              <a:rPr lang="en-US" altLang="en-GR" sz="2800" b="1">
                <a:solidFill>
                  <a:srgbClr val="0000FF"/>
                </a:solidFill>
              </a:rPr>
              <a:t>sp</a:t>
            </a:r>
            <a:r>
              <a:rPr lang="en-US" altLang="en-GR" sz="2800" b="1" baseline="30000">
                <a:solidFill>
                  <a:srgbClr val="0000FF"/>
                </a:solidFill>
              </a:rPr>
              <a:t>3</a:t>
            </a:r>
            <a:r>
              <a:rPr lang="en-US" altLang="en-GR" sz="2800" b="1">
                <a:solidFill>
                  <a:srgbClr val="0000FF"/>
                </a:solidFill>
              </a:rPr>
              <a:t>  </a:t>
            </a:r>
            <a:r>
              <a:rPr lang="el-GR" altLang="en-GR" sz="2800" b="1">
                <a:solidFill>
                  <a:srgbClr val="0000FF"/>
                </a:solidFill>
              </a:rPr>
              <a:t>υβριδισμός</a:t>
            </a:r>
          </a:p>
        </p:txBody>
      </p:sp>
      <p:sp>
        <p:nvSpPr>
          <p:cNvPr id="10245" name="Text Box 5">
            <a:extLst>
              <a:ext uri="{FF2B5EF4-FFF2-40B4-BE49-F238E27FC236}">
                <a16:creationId xmlns:a16="http://schemas.microsoft.com/office/drawing/2014/main" id="{811CC52F-F851-A8DE-85BB-67D496B8FCBF}"/>
              </a:ext>
            </a:extLst>
          </p:cNvPr>
          <p:cNvSpPr txBox="1">
            <a:spLocks noChangeArrowheads="1"/>
          </p:cNvSpPr>
          <p:nvPr/>
        </p:nvSpPr>
        <p:spPr bwMode="auto">
          <a:xfrm>
            <a:off x="1774825" y="692150"/>
            <a:ext cx="86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a:t>CH</a:t>
            </a:r>
            <a:r>
              <a:rPr lang="en-US" altLang="en-GR" sz="2400" baseline="-25000"/>
              <a:t>4</a:t>
            </a:r>
            <a:endParaRPr lang="el-GR" altLang="en-GR" sz="2400" baseline="-25000"/>
          </a:p>
        </p:txBody>
      </p:sp>
      <p:grpSp>
        <p:nvGrpSpPr>
          <p:cNvPr id="2" name="Group 11">
            <a:extLst>
              <a:ext uri="{FF2B5EF4-FFF2-40B4-BE49-F238E27FC236}">
                <a16:creationId xmlns:a16="http://schemas.microsoft.com/office/drawing/2014/main" id="{84572B16-AF37-C177-1C0B-1CC81399713A}"/>
              </a:ext>
            </a:extLst>
          </p:cNvPr>
          <p:cNvGrpSpPr>
            <a:grpSpLocks/>
          </p:cNvGrpSpPr>
          <p:nvPr/>
        </p:nvGrpSpPr>
        <p:grpSpPr bwMode="auto">
          <a:xfrm>
            <a:off x="2640013" y="836614"/>
            <a:ext cx="1223962" cy="1296987"/>
            <a:chOff x="295" y="935"/>
            <a:chExt cx="771" cy="817"/>
          </a:xfrm>
        </p:grpSpPr>
        <p:sp>
          <p:nvSpPr>
            <p:cNvPr id="10333" name="Text Box 6">
              <a:extLst>
                <a:ext uri="{FF2B5EF4-FFF2-40B4-BE49-F238E27FC236}">
                  <a16:creationId xmlns:a16="http://schemas.microsoft.com/office/drawing/2014/main" id="{D1F89E38-59FB-95AC-DA07-87261565E582}"/>
                </a:ext>
              </a:extLst>
            </p:cNvPr>
            <p:cNvSpPr txBox="1">
              <a:spLocks noChangeArrowheads="1"/>
            </p:cNvSpPr>
            <p:nvPr/>
          </p:nvSpPr>
          <p:spPr bwMode="auto">
            <a:xfrm>
              <a:off x="295" y="1253"/>
              <a:ext cx="7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H</a:t>
              </a:r>
              <a:r>
                <a:rPr lang="en-US" altLang="en-GR">
                  <a:latin typeface="Arial Black" panose="020B0604020202020204" pitchFamily="34" charset="0"/>
                </a:rPr>
                <a:t>—</a:t>
              </a:r>
              <a:r>
                <a:rPr lang="en-US" altLang="en-GR"/>
                <a:t>C</a:t>
              </a:r>
              <a:r>
                <a:rPr lang="en-US" altLang="en-GR">
                  <a:latin typeface="Arial Black" panose="020B0604020202020204" pitchFamily="34" charset="0"/>
                </a:rPr>
                <a:t>—</a:t>
              </a:r>
              <a:r>
                <a:rPr lang="en-US" altLang="en-GR"/>
                <a:t>H</a:t>
              </a:r>
              <a:endParaRPr lang="en-US" altLang="en-GR">
                <a:latin typeface="Lucida Sans Unicode" panose="020B0602030504020204" pitchFamily="34" charset="0"/>
                <a:cs typeface="Lucida Sans Unicode" panose="020B0602030504020204" pitchFamily="34" charset="0"/>
              </a:endParaRPr>
            </a:p>
          </p:txBody>
        </p:sp>
        <p:sp>
          <p:nvSpPr>
            <p:cNvPr id="10334" name="Line 7">
              <a:extLst>
                <a:ext uri="{FF2B5EF4-FFF2-40B4-BE49-F238E27FC236}">
                  <a16:creationId xmlns:a16="http://schemas.microsoft.com/office/drawing/2014/main" id="{27DBA748-92F3-8C07-59FB-2BDD72297ACC}"/>
                </a:ext>
              </a:extLst>
            </p:cNvPr>
            <p:cNvSpPr>
              <a:spLocks noChangeShapeType="1"/>
            </p:cNvSpPr>
            <p:nvPr/>
          </p:nvSpPr>
          <p:spPr bwMode="auto">
            <a:xfrm>
              <a:off x="652" y="1416"/>
              <a:ext cx="0" cy="1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35" name="Line 8">
              <a:extLst>
                <a:ext uri="{FF2B5EF4-FFF2-40B4-BE49-F238E27FC236}">
                  <a16:creationId xmlns:a16="http://schemas.microsoft.com/office/drawing/2014/main" id="{55126B83-7805-B4BB-D6BF-7CD2DE2FB2EE}"/>
                </a:ext>
              </a:extLst>
            </p:cNvPr>
            <p:cNvSpPr>
              <a:spLocks noChangeShapeType="1"/>
            </p:cNvSpPr>
            <p:nvPr/>
          </p:nvSpPr>
          <p:spPr bwMode="auto">
            <a:xfrm>
              <a:off x="657" y="1128"/>
              <a:ext cx="0" cy="1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36" name="Text Box 9">
              <a:extLst>
                <a:ext uri="{FF2B5EF4-FFF2-40B4-BE49-F238E27FC236}">
                  <a16:creationId xmlns:a16="http://schemas.microsoft.com/office/drawing/2014/main" id="{F23FDA8D-CE89-21F6-0579-000AFF6794B9}"/>
                </a:ext>
              </a:extLst>
            </p:cNvPr>
            <p:cNvSpPr txBox="1">
              <a:spLocks noChangeArrowheads="1"/>
            </p:cNvSpPr>
            <p:nvPr/>
          </p:nvSpPr>
          <p:spPr bwMode="auto">
            <a:xfrm>
              <a:off x="544" y="935"/>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H</a:t>
              </a:r>
              <a:endParaRPr lang="el-GR" altLang="en-GR"/>
            </a:p>
          </p:txBody>
        </p:sp>
        <p:sp>
          <p:nvSpPr>
            <p:cNvPr id="10337" name="Text Box 10">
              <a:extLst>
                <a:ext uri="{FF2B5EF4-FFF2-40B4-BE49-F238E27FC236}">
                  <a16:creationId xmlns:a16="http://schemas.microsoft.com/office/drawing/2014/main" id="{09931300-8AEE-1C8E-11F8-CBB32072976E}"/>
                </a:ext>
              </a:extLst>
            </p:cNvPr>
            <p:cNvSpPr txBox="1">
              <a:spLocks noChangeArrowheads="1"/>
            </p:cNvSpPr>
            <p:nvPr/>
          </p:nvSpPr>
          <p:spPr bwMode="auto">
            <a:xfrm>
              <a:off x="544" y="1521"/>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H</a:t>
              </a:r>
              <a:endParaRPr lang="el-GR" altLang="en-GR"/>
            </a:p>
          </p:txBody>
        </p:sp>
      </p:grpSp>
      <p:grpSp>
        <p:nvGrpSpPr>
          <p:cNvPr id="3" name="Group 45">
            <a:extLst>
              <a:ext uri="{FF2B5EF4-FFF2-40B4-BE49-F238E27FC236}">
                <a16:creationId xmlns:a16="http://schemas.microsoft.com/office/drawing/2014/main" id="{346E2AB9-E3ED-3AC3-9399-CB6FD9FD9395}"/>
              </a:ext>
            </a:extLst>
          </p:cNvPr>
          <p:cNvGrpSpPr>
            <a:grpSpLocks/>
          </p:cNvGrpSpPr>
          <p:nvPr/>
        </p:nvGrpSpPr>
        <p:grpSpPr bwMode="auto">
          <a:xfrm>
            <a:off x="4367214" y="801689"/>
            <a:ext cx="3240087" cy="682625"/>
            <a:chOff x="1791" y="436"/>
            <a:chExt cx="2041" cy="430"/>
          </a:xfrm>
        </p:grpSpPr>
        <p:sp>
          <p:nvSpPr>
            <p:cNvPr id="10318" name="Line 13">
              <a:extLst>
                <a:ext uri="{FF2B5EF4-FFF2-40B4-BE49-F238E27FC236}">
                  <a16:creationId xmlns:a16="http://schemas.microsoft.com/office/drawing/2014/main" id="{AD551F41-FECA-CD60-B7E7-4163EDFE0B8F}"/>
                </a:ext>
              </a:extLst>
            </p:cNvPr>
            <p:cNvSpPr>
              <a:spLocks noChangeShapeType="1"/>
            </p:cNvSpPr>
            <p:nvPr/>
          </p:nvSpPr>
          <p:spPr bwMode="auto">
            <a:xfrm>
              <a:off x="2290" y="67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19" name="Line 14">
              <a:extLst>
                <a:ext uri="{FF2B5EF4-FFF2-40B4-BE49-F238E27FC236}">
                  <a16:creationId xmlns:a16="http://schemas.microsoft.com/office/drawing/2014/main" id="{19FC0ED8-EDAA-C6DD-90FB-198CA3BB3820}"/>
                </a:ext>
              </a:extLst>
            </p:cNvPr>
            <p:cNvSpPr>
              <a:spLocks noChangeShapeType="1"/>
            </p:cNvSpPr>
            <p:nvPr/>
          </p:nvSpPr>
          <p:spPr bwMode="auto">
            <a:xfrm>
              <a:off x="2788" y="67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20" name="Line 15">
              <a:extLst>
                <a:ext uri="{FF2B5EF4-FFF2-40B4-BE49-F238E27FC236}">
                  <a16:creationId xmlns:a16="http://schemas.microsoft.com/office/drawing/2014/main" id="{BAE3D5CE-B200-E015-9937-C674D180A0F8}"/>
                </a:ext>
              </a:extLst>
            </p:cNvPr>
            <p:cNvSpPr>
              <a:spLocks noChangeShapeType="1"/>
            </p:cNvSpPr>
            <p:nvPr/>
          </p:nvSpPr>
          <p:spPr bwMode="auto">
            <a:xfrm flipV="1">
              <a:off x="2381" y="44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21" name="Line 16">
              <a:extLst>
                <a:ext uri="{FF2B5EF4-FFF2-40B4-BE49-F238E27FC236}">
                  <a16:creationId xmlns:a16="http://schemas.microsoft.com/office/drawing/2014/main" id="{93FF6861-1B3A-C02A-0B6B-B8B9A5F2D38A}"/>
                </a:ext>
              </a:extLst>
            </p:cNvPr>
            <p:cNvSpPr>
              <a:spLocks noChangeShapeType="1"/>
            </p:cNvSpPr>
            <p:nvPr/>
          </p:nvSpPr>
          <p:spPr bwMode="auto">
            <a:xfrm flipV="1">
              <a:off x="2880" y="44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22" name="Line 17">
              <a:extLst>
                <a:ext uri="{FF2B5EF4-FFF2-40B4-BE49-F238E27FC236}">
                  <a16:creationId xmlns:a16="http://schemas.microsoft.com/office/drawing/2014/main" id="{9C7C7499-CC26-B739-7F8D-B9235410DAB0}"/>
                </a:ext>
              </a:extLst>
            </p:cNvPr>
            <p:cNvSpPr>
              <a:spLocks noChangeShapeType="1"/>
            </p:cNvSpPr>
            <p:nvPr/>
          </p:nvSpPr>
          <p:spPr bwMode="auto">
            <a:xfrm rot="10800000" flipV="1">
              <a:off x="2471" y="44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23" name="Line 18">
              <a:extLst>
                <a:ext uri="{FF2B5EF4-FFF2-40B4-BE49-F238E27FC236}">
                  <a16:creationId xmlns:a16="http://schemas.microsoft.com/office/drawing/2014/main" id="{0DC34E68-C628-3D57-BAF6-16FD0B17FB1B}"/>
                </a:ext>
              </a:extLst>
            </p:cNvPr>
            <p:cNvSpPr>
              <a:spLocks noChangeShapeType="1"/>
            </p:cNvSpPr>
            <p:nvPr/>
          </p:nvSpPr>
          <p:spPr bwMode="auto">
            <a:xfrm rot="10800000" flipH="1" flipV="1">
              <a:off x="2969" y="436"/>
              <a:ext cx="2" cy="24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24" name="Text Box 19">
              <a:extLst>
                <a:ext uri="{FF2B5EF4-FFF2-40B4-BE49-F238E27FC236}">
                  <a16:creationId xmlns:a16="http://schemas.microsoft.com/office/drawing/2014/main" id="{3A3371FB-CC5A-CF75-C23C-48960BB1C47F}"/>
                </a:ext>
              </a:extLst>
            </p:cNvPr>
            <p:cNvSpPr txBox="1">
              <a:spLocks noChangeArrowheads="1"/>
            </p:cNvSpPr>
            <p:nvPr/>
          </p:nvSpPr>
          <p:spPr bwMode="auto">
            <a:xfrm>
              <a:off x="2291" y="67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10325" name="Text Box 20">
              <a:extLst>
                <a:ext uri="{FF2B5EF4-FFF2-40B4-BE49-F238E27FC236}">
                  <a16:creationId xmlns:a16="http://schemas.microsoft.com/office/drawing/2014/main" id="{385EEB8F-9BD9-2DA1-A18D-7D588F2B171B}"/>
                </a:ext>
              </a:extLst>
            </p:cNvPr>
            <p:cNvSpPr txBox="1">
              <a:spLocks noChangeArrowheads="1"/>
            </p:cNvSpPr>
            <p:nvPr/>
          </p:nvSpPr>
          <p:spPr bwMode="auto">
            <a:xfrm>
              <a:off x="2790" y="66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10326" name="Line 21">
              <a:extLst>
                <a:ext uri="{FF2B5EF4-FFF2-40B4-BE49-F238E27FC236}">
                  <a16:creationId xmlns:a16="http://schemas.microsoft.com/office/drawing/2014/main" id="{E4F1F6BD-2E97-841D-C355-19E1E294D8C9}"/>
                </a:ext>
              </a:extLst>
            </p:cNvPr>
            <p:cNvSpPr>
              <a:spLocks noChangeShapeType="1"/>
            </p:cNvSpPr>
            <p:nvPr/>
          </p:nvSpPr>
          <p:spPr bwMode="auto">
            <a:xfrm>
              <a:off x="3105" y="67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27" name="Line 22">
              <a:extLst>
                <a:ext uri="{FF2B5EF4-FFF2-40B4-BE49-F238E27FC236}">
                  <a16:creationId xmlns:a16="http://schemas.microsoft.com/office/drawing/2014/main" id="{F35354D9-6217-C1DB-DEA2-49314E4D5142}"/>
                </a:ext>
              </a:extLst>
            </p:cNvPr>
            <p:cNvSpPr>
              <a:spLocks noChangeShapeType="1"/>
            </p:cNvSpPr>
            <p:nvPr/>
          </p:nvSpPr>
          <p:spPr bwMode="auto">
            <a:xfrm flipV="1">
              <a:off x="3243" y="445"/>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28" name="Text Box 24">
              <a:extLst>
                <a:ext uri="{FF2B5EF4-FFF2-40B4-BE49-F238E27FC236}">
                  <a16:creationId xmlns:a16="http://schemas.microsoft.com/office/drawing/2014/main" id="{EB1851B1-1BCD-63FF-E016-329B2DD08323}"/>
                </a:ext>
              </a:extLst>
            </p:cNvPr>
            <p:cNvSpPr txBox="1">
              <a:spLocks noChangeArrowheads="1"/>
            </p:cNvSpPr>
            <p:nvPr/>
          </p:nvSpPr>
          <p:spPr bwMode="auto">
            <a:xfrm>
              <a:off x="3107" y="66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10329" name="Line 25">
              <a:extLst>
                <a:ext uri="{FF2B5EF4-FFF2-40B4-BE49-F238E27FC236}">
                  <a16:creationId xmlns:a16="http://schemas.microsoft.com/office/drawing/2014/main" id="{4638CBA5-46D6-B5BC-A7C4-2E23871BA92B}"/>
                </a:ext>
              </a:extLst>
            </p:cNvPr>
            <p:cNvSpPr>
              <a:spLocks noChangeShapeType="1"/>
            </p:cNvSpPr>
            <p:nvPr/>
          </p:nvSpPr>
          <p:spPr bwMode="auto">
            <a:xfrm>
              <a:off x="3468" y="67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30" name="Line 26">
              <a:extLst>
                <a:ext uri="{FF2B5EF4-FFF2-40B4-BE49-F238E27FC236}">
                  <a16:creationId xmlns:a16="http://schemas.microsoft.com/office/drawing/2014/main" id="{D5BAFCAB-D308-9F00-2DA1-4438B64A87B0}"/>
                </a:ext>
              </a:extLst>
            </p:cNvPr>
            <p:cNvSpPr>
              <a:spLocks noChangeShapeType="1"/>
            </p:cNvSpPr>
            <p:nvPr/>
          </p:nvSpPr>
          <p:spPr bwMode="auto">
            <a:xfrm flipV="1">
              <a:off x="3606" y="445"/>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31" name="Text Box 28">
              <a:extLst>
                <a:ext uri="{FF2B5EF4-FFF2-40B4-BE49-F238E27FC236}">
                  <a16:creationId xmlns:a16="http://schemas.microsoft.com/office/drawing/2014/main" id="{0B0BF5ED-ACB8-A6C1-56B2-9F6FC4F1BDCB}"/>
                </a:ext>
              </a:extLst>
            </p:cNvPr>
            <p:cNvSpPr txBox="1">
              <a:spLocks noChangeArrowheads="1"/>
            </p:cNvSpPr>
            <p:nvPr/>
          </p:nvSpPr>
          <p:spPr bwMode="auto">
            <a:xfrm>
              <a:off x="3470" y="66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10332" name="Text Box 32">
              <a:extLst>
                <a:ext uri="{FF2B5EF4-FFF2-40B4-BE49-F238E27FC236}">
                  <a16:creationId xmlns:a16="http://schemas.microsoft.com/office/drawing/2014/main" id="{B2A302B8-F586-5761-0CF1-352604CF8446}"/>
                </a:ext>
              </a:extLst>
            </p:cNvPr>
            <p:cNvSpPr txBox="1">
              <a:spLocks noChangeArrowheads="1"/>
            </p:cNvSpPr>
            <p:nvPr/>
          </p:nvSpPr>
          <p:spPr bwMode="auto">
            <a:xfrm>
              <a:off x="1791" y="533"/>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grpSp>
      <p:grpSp>
        <p:nvGrpSpPr>
          <p:cNvPr id="4" name="Group 46">
            <a:extLst>
              <a:ext uri="{FF2B5EF4-FFF2-40B4-BE49-F238E27FC236}">
                <a16:creationId xmlns:a16="http://schemas.microsoft.com/office/drawing/2014/main" id="{986AE990-A563-F51B-8C86-E228100255B8}"/>
              </a:ext>
            </a:extLst>
          </p:cNvPr>
          <p:cNvGrpSpPr>
            <a:grpSpLocks/>
          </p:cNvGrpSpPr>
          <p:nvPr/>
        </p:nvGrpSpPr>
        <p:grpSpPr bwMode="auto">
          <a:xfrm>
            <a:off x="4224339" y="1658937"/>
            <a:ext cx="1584325" cy="546100"/>
            <a:chOff x="1701" y="1000"/>
            <a:chExt cx="998" cy="344"/>
          </a:xfrm>
        </p:grpSpPr>
        <p:sp>
          <p:nvSpPr>
            <p:cNvPr id="10314" name="Line 36">
              <a:extLst>
                <a:ext uri="{FF2B5EF4-FFF2-40B4-BE49-F238E27FC236}">
                  <a16:creationId xmlns:a16="http://schemas.microsoft.com/office/drawing/2014/main" id="{9DF2311B-9A72-73C3-BF73-91ADA06AA7D8}"/>
                </a:ext>
              </a:extLst>
            </p:cNvPr>
            <p:cNvSpPr>
              <a:spLocks noChangeShapeType="1"/>
            </p:cNvSpPr>
            <p:nvPr/>
          </p:nvSpPr>
          <p:spPr bwMode="auto">
            <a:xfrm>
              <a:off x="2336" y="115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16" name="Text Box 42">
              <a:extLst>
                <a:ext uri="{FF2B5EF4-FFF2-40B4-BE49-F238E27FC236}">
                  <a16:creationId xmlns:a16="http://schemas.microsoft.com/office/drawing/2014/main" id="{3FB7EFB3-0E3B-88FA-B564-AECEB7544651}"/>
                </a:ext>
              </a:extLst>
            </p:cNvPr>
            <p:cNvSpPr txBox="1">
              <a:spLocks noChangeArrowheads="1"/>
            </p:cNvSpPr>
            <p:nvPr/>
          </p:nvSpPr>
          <p:spPr bwMode="auto">
            <a:xfrm>
              <a:off x="2337" y="115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l-GR" altLang="en-GR" sz="1400" b="1" baseline="30000"/>
                <a:t>1</a:t>
              </a:r>
            </a:p>
          </p:txBody>
        </p:sp>
        <p:sp>
          <p:nvSpPr>
            <p:cNvPr id="10317" name="Text Box 44">
              <a:extLst>
                <a:ext uri="{FF2B5EF4-FFF2-40B4-BE49-F238E27FC236}">
                  <a16:creationId xmlns:a16="http://schemas.microsoft.com/office/drawing/2014/main" id="{F3E63357-5EA8-1D48-7B3E-12BBF4CC997B}"/>
                </a:ext>
              </a:extLst>
            </p:cNvPr>
            <p:cNvSpPr txBox="1">
              <a:spLocks noChangeArrowheads="1"/>
            </p:cNvSpPr>
            <p:nvPr/>
          </p:nvSpPr>
          <p:spPr bwMode="auto">
            <a:xfrm>
              <a:off x="1701" y="1000"/>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1</a:t>
              </a:r>
              <a:r>
                <a:rPr lang="en-US" altLang="en-GR" sz="2400"/>
                <a:t>H:</a:t>
              </a:r>
              <a:endParaRPr lang="el-GR" altLang="en-GR" sz="2400"/>
            </a:p>
          </p:txBody>
        </p:sp>
      </p:grpSp>
      <p:grpSp>
        <p:nvGrpSpPr>
          <p:cNvPr id="5" name="Group 160">
            <a:extLst>
              <a:ext uri="{FF2B5EF4-FFF2-40B4-BE49-F238E27FC236}">
                <a16:creationId xmlns:a16="http://schemas.microsoft.com/office/drawing/2014/main" id="{BE885A20-1D83-F191-53A9-E51350637950}"/>
              </a:ext>
            </a:extLst>
          </p:cNvPr>
          <p:cNvGrpSpPr>
            <a:grpSpLocks/>
          </p:cNvGrpSpPr>
          <p:nvPr/>
        </p:nvGrpSpPr>
        <p:grpSpPr bwMode="auto">
          <a:xfrm>
            <a:off x="1558925" y="2347913"/>
            <a:ext cx="2451100" cy="3168650"/>
            <a:chOff x="22" y="1479"/>
            <a:chExt cx="1544" cy="1996"/>
          </a:xfrm>
        </p:grpSpPr>
        <p:sp>
          <p:nvSpPr>
            <p:cNvPr id="10296" name="Line 142">
              <a:extLst>
                <a:ext uri="{FF2B5EF4-FFF2-40B4-BE49-F238E27FC236}">
                  <a16:creationId xmlns:a16="http://schemas.microsoft.com/office/drawing/2014/main" id="{8E19C9EE-3F81-427B-8C5A-73E2ABD54765}"/>
                </a:ext>
              </a:extLst>
            </p:cNvPr>
            <p:cNvSpPr>
              <a:spLocks noChangeShapeType="1"/>
            </p:cNvSpPr>
            <p:nvPr/>
          </p:nvSpPr>
          <p:spPr bwMode="auto">
            <a:xfrm flipV="1">
              <a:off x="295" y="1479"/>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10297" name="Text Box 143">
              <a:extLst>
                <a:ext uri="{FF2B5EF4-FFF2-40B4-BE49-F238E27FC236}">
                  <a16:creationId xmlns:a16="http://schemas.microsoft.com/office/drawing/2014/main" id="{D0200502-616D-A07F-0DD0-C3C229785AF5}"/>
                </a:ext>
              </a:extLst>
            </p:cNvPr>
            <p:cNvSpPr txBox="1">
              <a:spLocks noChangeArrowheads="1"/>
            </p:cNvSpPr>
            <p:nvPr/>
          </p:nvSpPr>
          <p:spPr bwMode="auto">
            <a:xfrm rot="-5400000">
              <a:off x="-394" y="2258"/>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10298" name="Line 144">
              <a:extLst>
                <a:ext uri="{FF2B5EF4-FFF2-40B4-BE49-F238E27FC236}">
                  <a16:creationId xmlns:a16="http://schemas.microsoft.com/office/drawing/2014/main" id="{1977A84A-0C3E-4D78-9DCA-98B40A63FBFC}"/>
                </a:ext>
              </a:extLst>
            </p:cNvPr>
            <p:cNvSpPr>
              <a:spLocks noChangeShapeType="1"/>
            </p:cNvSpPr>
            <p:nvPr/>
          </p:nvSpPr>
          <p:spPr bwMode="auto">
            <a:xfrm>
              <a:off x="475" y="319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99" name="Line 145">
              <a:extLst>
                <a:ext uri="{FF2B5EF4-FFF2-40B4-BE49-F238E27FC236}">
                  <a16:creationId xmlns:a16="http://schemas.microsoft.com/office/drawing/2014/main" id="{EF728341-F64E-B558-62FB-4B3CACBD50DA}"/>
                </a:ext>
              </a:extLst>
            </p:cNvPr>
            <p:cNvSpPr>
              <a:spLocks noChangeShapeType="1"/>
            </p:cNvSpPr>
            <p:nvPr/>
          </p:nvSpPr>
          <p:spPr bwMode="auto">
            <a:xfrm>
              <a:off x="476" y="270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00" name="Line 146">
              <a:extLst>
                <a:ext uri="{FF2B5EF4-FFF2-40B4-BE49-F238E27FC236}">
                  <a16:creationId xmlns:a16="http://schemas.microsoft.com/office/drawing/2014/main" id="{7785F4C0-1307-5B66-D8C3-B5C5C28D930D}"/>
                </a:ext>
              </a:extLst>
            </p:cNvPr>
            <p:cNvSpPr>
              <a:spLocks noChangeShapeType="1"/>
            </p:cNvSpPr>
            <p:nvPr/>
          </p:nvSpPr>
          <p:spPr bwMode="auto">
            <a:xfrm flipV="1">
              <a:off x="521" y="2965"/>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01" name="Line 147">
              <a:extLst>
                <a:ext uri="{FF2B5EF4-FFF2-40B4-BE49-F238E27FC236}">
                  <a16:creationId xmlns:a16="http://schemas.microsoft.com/office/drawing/2014/main" id="{C17C0AE1-58E9-E02D-8745-04A30ECF6D83}"/>
                </a:ext>
              </a:extLst>
            </p:cNvPr>
            <p:cNvSpPr>
              <a:spLocks noChangeShapeType="1"/>
            </p:cNvSpPr>
            <p:nvPr/>
          </p:nvSpPr>
          <p:spPr bwMode="auto">
            <a:xfrm flipV="1">
              <a:off x="522" y="2431"/>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02" name="Line 148">
              <a:extLst>
                <a:ext uri="{FF2B5EF4-FFF2-40B4-BE49-F238E27FC236}">
                  <a16:creationId xmlns:a16="http://schemas.microsoft.com/office/drawing/2014/main" id="{6CFFAEE4-0C38-FBF5-4259-1413E3A62F1F}"/>
                </a:ext>
              </a:extLst>
            </p:cNvPr>
            <p:cNvSpPr>
              <a:spLocks noChangeShapeType="1"/>
            </p:cNvSpPr>
            <p:nvPr/>
          </p:nvSpPr>
          <p:spPr bwMode="auto">
            <a:xfrm rot="10800000" flipV="1">
              <a:off x="611" y="2965"/>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03" name="Line 149">
              <a:extLst>
                <a:ext uri="{FF2B5EF4-FFF2-40B4-BE49-F238E27FC236}">
                  <a16:creationId xmlns:a16="http://schemas.microsoft.com/office/drawing/2014/main" id="{BD524CBC-5476-4136-625D-5C6C2020DC59}"/>
                </a:ext>
              </a:extLst>
            </p:cNvPr>
            <p:cNvSpPr>
              <a:spLocks noChangeShapeType="1"/>
            </p:cNvSpPr>
            <p:nvPr/>
          </p:nvSpPr>
          <p:spPr bwMode="auto">
            <a:xfrm rot="10800000" flipV="1">
              <a:off x="612" y="2431"/>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04" name="Text Box 150">
              <a:extLst>
                <a:ext uri="{FF2B5EF4-FFF2-40B4-BE49-F238E27FC236}">
                  <a16:creationId xmlns:a16="http://schemas.microsoft.com/office/drawing/2014/main" id="{F5E919AE-3290-29C3-E164-DD8D1493C280}"/>
                </a:ext>
              </a:extLst>
            </p:cNvPr>
            <p:cNvSpPr txBox="1">
              <a:spLocks noChangeArrowheads="1"/>
            </p:cNvSpPr>
            <p:nvPr/>
          </p:nvSpPr>
          <p:spPr bwMode="auto">
            <a:xfrm>
              <a:off x="476" y="319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10305" name="Text Box 151">
              <a:extLst>
                <a:ext uri="{FF2B5EF4-FFF2-40B4-BE49-F238E27FC236}">
                  <a16:creationId xmlns:a16="http://schemas.microsoft.com/office/drawing/2014/main" id="{D45C0D40-74F5-23D6-0DE3-E02FB57ED6A7}"/>
                </a:ext>
              </a:extLst>
            </p:cNvPr>
            <p:cNvSpPr txBox="1">
              <a:spLocks noChangeArrowheads="1"/>
            </p:cNvSpPr>
            <p:nvPr/>
          </p:nvSpPr>
          <p:spPr bwMode="auto">
            <a:xfrm>
              <a:off x="477" y="270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10306" name="Line 152">
              <a:extLst>
                <a:ext uri="{FF2B5EF4-FFF2-40B4-BE49-F238E27FC236}">
                  <a16:creationId xmlns:a16="http://schemas.microsoft.com/office/drawing/2014/main" id="{DDDA5AA1-24F6-4AA5-550C-76A8DDB0D2F7}"/>
                </a:ext>
              </a:extLst>
            </p:cNvPr>
            <p:cNvSpPr>
              <a:spLocks noChangeShapeType="1"/>
            </p:cNvSpPr>
            <p:nvPr/>
          </p:nvSpPr>
          <p:spPr bwMode="auto">
            <a:xfrm>
              <a:off x="476" y="208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07" name="Text Box 153">
              <a:extLst>
                <a:ext uri="{FF2B5EF4-FFF2-40B4-BE49-F238E27FC236}">
                  <a16:creationId xmlns:a16="http://schemas.microsoft.com/office/drawing/2014/main" id="{6E57EA00-4BD2-AA89-1BF0-B07468F2C66A}"/>
                </a:ext>
              </a:extLst>
            </p:cNvPr>
            <p:cNvSpPr txBox="1">
              <a:spLocks noChangeArrowheads="1"/>
            </p:cNvSpPr>
            <p:nvPr/>
          </p:nvSpPr>
          <p:spPr bwMode="auto">
            <a:xfrm>
              <a:off x="478" y="206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10308" name="Line 154">
              <a:extLst>
                <a:ext uri="{FF2B5EF4-FFF2-40B4-BE49-F238E27FC236}">
                  <a16:creationId xmlns:a16="http://schemas.microsoft.com/office/drawing/2014/main" id="{4D712012-C7EF-8DD5-8ED1-333BA38F653B}"/>
                </a:ext>
              </a:extLst>
            </p:cNvPr>
            <p:cNvSpPr>
              <a:spLocks noChangeShapeType="1"/>
            </p:cNvSpPr>
            <p:nvPr/>
          </p:nvSpPr>
          <p:spPr bwMode="auto">
            <a:xfrm>
              <a:off x="839" y="208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09" name="Text Box 155">
              <a:extLst>
                <a:ext uri="{FF2B5EF4-FFF2-40B4-BE49-F238E27FC236}">
                  <a16:creationId xmlns:a16="http://schemas.microsoft.com/office/drawing/2014/main" id="{22B04F7F-7EAD-47FE-BD4A-28AF99E02314}"/>
                </a:ext>
              </a:extLst>
            </p:cNvPr>
            <p:cNvSpPr txBox="1">
              <a:spLocks noChangeArrowheads="1"/>
            </p:cNvSpPr>
            <p:nvPr/>
          </p:nvSpPr>
          <p:spPr bwMode="auto">
            <a:xfrm>
              <a:off x="841" y="206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10310" name="Line 156">
              <a:extLst>
                <a:ext uri="{FF2B5EF4-FFF2-40B4-BE49-F238E27FC236}">
                  <a16:creationId xmlns:a16="http://schemas.microsoft.com/office/drawing/2014/main" id="{D0F85629-652D-894A-91E5-F2462E2D8EB5}"/>
                </a:ext>
              </a:extLst>
            </p:cNvPr>
            <p:cNvSpPr>
              <a:spLocks noChangeShapeType="1"/>
            </p:cNvSpPr>
            <p:nvPr/>
          </p:nvSpPr>
          <p:spPr bwMode="auto">
            <a:xfrm>
              <a:off x="1202" y="208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311" name="Text Box 157">
              <a:extLst>
                <a:ext uri="{FF2B5EF4-FFF2-40B4-BE49-F238E27FC236}">
                  <a16:creationId xmlns:a16="http://schemas.microsoft.com/office/drawing/2014/main" id="{FA096337-C023-9633-2191-CD1775E8221F}"/>
                </a:ext>
              </a:extLst>
            </p:cNvPr>
            <p:cNvSpPr txBox="1">
              <a:spLocks noChangeArrowheads="1"/>
            </p:cNvSpPr>
            <p:nvPr/>
          </p:nvSpPr>
          <p:spPr bwMode="auto">
            <a:xfrm>
              <a:off x="1204" y="2080"/>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10312" name="Line 158">
              <a:extLst>
                <a:ext uri="{FF2B5EF4-FFF2-40B4-BE49-F238E27FC236}">
                  <a16:creationId xmlns:a16="http://schemas.microsoft.com/office/drawing/2014/main" id="{B4E0666B-D568-11C2-8253-10620F64F3CB}"/>
                </a:ext>
              </a:extLst>
            </p:cNvPr>
            <p:cNvSpPr>
              <a:spLocks noChangeShapeType="1"/>
            </p:cNvSpPr>
            <p:nvPr/>
          </p:nvSpPr>
          <p:spPr bwMode="auto">
            <a:xfrm flipV="1">
              <a:off x="612" y="184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313" name="Line 159">
              <a:extLst>
                <a:ext uri="{FF2B5EF4-FFF2-40B4-BE49-F238E27FC236}">
                  <a16:creationId xmlns:a16="http://schemas.microsoft.com/office/drawing/2014/main" id="{FF3F2B4F-2320-971B-8C06-4249F9194DA8}"/>
                </a:ext>
              </a:extLst>
            </p:cNvPr>
            <p:cNvSpPr>
              <a:spLocks noChangeShapeType="1"/>
            </p:cNvSpPr>
            <p:nvPr/>
          </p:nvSpPr>
          <p:spPr bwMode="auto">
            <a:xfrm flipV="1">
              <a:off x="975" y="184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grpSp>
      <p:sp>
        <p:nvSpPr>
          <p:cNvPr id="10402" name="Freeform 162">
            <a:extLst>
              <a:ext uri="{FF2B5EF4-FFF2-40B4-BE49-F238E27FC236}">
                <a16:creationId xmlns:a16="http://schemas.microsoft.com/office/drawing/2014/main" id="{2E57C505-AD3A-39E6-1AA9-5B2021CAC2C5}"/>
              </a:ext>
            </a:extLst>
          </p:cNvPr>
          <p:cNvSpPr>
            <a:spLocks/>
          </p:cNvSpPr>
          <p:nvPr/>
        </p:nvSpPr>
        <p:spPr bwMode="auto">
          <a:xfrm>
            <a:off x="2711451" y="2913063"/>
            <a:ext cx="1031875" cy="1236662"/>
          </a:xfrm>
          <a:custGeom>
            <a:avLst/>
            <a:gdLst>
              <a:gd name="T0" fmla="*/ 0 w 650"/>
              <a:gd name="T1" fmla="*/ 1236662 h 779"/>
              <a:gd name="T2" fmla="*/ 863600 w 650"/>
              <a:gd name="T3" fmla="*/ 155575 h 779"/>
              <a:gd name="T4" fmla="*/ 1008063 w 650"/>
              <a:gd name="T5" fmla="*/ 300037 h 779"/>
              <a:gd name="T6" fmla="*/ 0 60000 65536"/>
              <a:gd name="T7" fmla="*/ 0 60000 65536"/>
              <a:gd name="T8" fmla="*/ 0 60000 65536"/>
              <a:gd name="T9" fmla="*/ 0 w 650"/>
              <a:gd name="T10" fmla="*/ 0 h 779"/>
              <a:gd name="T11" fmla="*/ 650 w 650"/>
              <a:gd name="T12" fmla="*/ 779 h 779"/>
            </a:gdLst>
            <a:ahLst/>
            <a:cxnLst>
              <a:cxn ang="T6">
                <a:pos x="T0" y="T1"/>
              </a:cxn>
              <a:cxn ang="T7">
                <a:pos x="T2" y="T3"/>
              </a:cxn>
              <a:cxn ang="T8">
                <a:pos x="T4" y="T5"/>
              </a:cxn>
            </a:cxnLst>
            <a:rect l="T9" t="T10" r="T11" b="T12"/>
            <a:pathLst>
              <a:path w="650" h="779">
                <a:moveTo>
                  <a:pt x="0" y="779"/>
                </a:moveTo>
                <a:cubicBezTo>
                  <a:pt x="219" y="487"/>
                  <a:pt x="438" y="196"/>
                  <a:pt x="544" y="98"/>
                </a:cubicBezTo>
                <a:cubicBezTo>
                  <a:pt x="650" y="0"/>
                  <a:pt x="642" y="94"/>
                  <a:pt x="635" y="189"/>
                </a:cubicBezTo>
              </a:path>
            </a:pathLst>
          </a:custGeom>
          <a:noFill/>
          <a:ln w="19050">
            <a:solidFill>
              <a:srgbClr val="0000FF"/>
            </a:solidFill>
            <a:round/>
            <a:headEnd/>
            <a:tailEnd type="arrow" w="lg" len="med"/>
          </a:ln>
          <a:extLst>
            <a:ext uri="{909E8E84-426E-40DD-AFC4-6F175D3DCCD1}">
              <a14:hiddenFill xmlns:a14="http://schemas.microsoft.com/office/drawing/2010/main">
                <a:solidFill>
                  <a:srgbClr val="FFFFFF"/>
                </a:solidFill>
              </a14:hiddenFill>
            </a:ext>
          </a:extLst>
        </p:spPr>
        <p:txBody>
          <a:bodyPr/>
          <a:lstStyle/>
          <a:p>
            <a:endParaRPr lang="en-GR"/>
          </a:p>
        </p:txBody>
      </p:sp>
      <p:grpSp>
        <p:nvGrpSpPr>
          <p:cNvPr id="6" name="Group 184">
            <a:extLst>
              <a:ext uri="{FF2B5EF4-FFF2-40B4-BE49-F238E27FC236}">
                <a16:creationId xmlns:a16="http://schemas.microsoft.com/office/drawing/2014/main" id="{DA37E00F-744E-B9D4-3729-97D7E434681D}"/>
              </a:ext>
            </a:extLst>
          </p:cNvPr>
          <p:cNvGrpSpPr>
            <a:grpSpLocks/>
          </p:cNvGrpSpPr>
          <p:nvPr/>
        </p:nvGrpSpPr>
        <p:grpSpPr bwMode="auto">
          <a:xfrm>
            <a:off x="4583114" y="2349501"/>
            <a:ext cx="2447925" cy="3192463"/>
            <a:chOff x="1927" y="1464"/>
            <a:chExt cx="1542" cy="2011"/>
          </a:xfrm>
        </p:grpSpPr>
        <p:sp>
          <p:nvSpPr>
            <p:cNvPr id="10277" name="Line 165">
              <a:extLst>
                <a:ext uri="{FF2B5EF4-FFF2-40B4-BE49-F238E27FC236}">
                  <a16:creationId xmlns:a16="http://schemas.microsoft.com/office/drawing/2014/main" id="{D19B531B-A73C-6CBE-8F65-A68C61C25D0C}"/>
                </a:ext>
              </a:extLst>
            </p:cNvPr>
            <p:cNvSpPr>
              <a:spLocks noChangeShapeType="1"/>
            </p:cNvSpPr>
            <p:nvPr/>
          </p:nvSpPr>
          <p:spPr bwMode="auto">
            <a:xfrm flipV="1">
              <a:off x="2200" y="1479"/>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10278" name="Text Box 166">
              <a:extLst>
                <a:ext uri="{FF2B5EF4-FFF2-40B4-BE49-F238E27FC236}">
                  <a16:creationId xmlns:a16="http://schemas.microsoft.com/office/drawing/2014/main" id="{7B2D5CA9-D27A-EC00-7268-EF3930C3868A}"/>
                </a:ext>
              </a:extLst>
            </p:cNvPr>
            <p:cNvSpPr txBox="1">
              <a:spLocks noChangeArrowheads="1"/>
            </p:cNvSpPr>
            <p:nvPr/>
          </p:nvSpPr>
          <p:spPr bwMode="auto">
            <a:xfrm rot="-5400000">
              <a:off x="1511" y="2258"/>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10279" name="Line 167">
              <a:extLst>
                <a:ext uri="{FF2B5EF4-FFF2-40B4-BE49-F238E27FC236}">
                  <a16:creationId xmlns:a16="http://schemas.microsoft.com/office/drawing/2014/main" id="{7EA80D8E-0375-B093-3B65-FC9A55F24012}"/>
                </a:ext>
              </a:extLst>
            </p:cNvPr>
            <p:cNvSpPr>
              <a:spLocks noChangeShapeType="1"/>
            </p:cNvSpPr>
            <p:nvPr/>
          </p:nvSpPr>
          <p:spPr bwMode="auto">
            <a:xfrm>
              <a:off x="2380" y="319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80" name="Line 168">
              <a:extLst>
                <a:ext uri="{FF2B5EF4-FFF2-40B4-BE49-F238E27FC236}">
                  <a16:creationId xmlns:a16="http://schemas.microsoft.com/office/drawing/2014/main" id="{C4A5F58B-7AD4-8B9E-EA29-40ED8F41D421}"/>
                </a:ext>
              </a:extLst>
            </p:cNvPr>
            <p:cNvSpPr>
              <a:spLocks noChangeShapeType="1"/>
            </p:cNvSpPr>
            <p:nvPr/>
          </p:nvSpPr>
          <p:spPr bwMode="auto">
            <a:xfrm>
              <a:off x="2381" y="270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81" name="Line 169">
              <a:extLst>
                <a:ext uri="{FF2B5EF4-FFF2-40B4-BE49-F238E27FC236}">
                  <a16:creationId xmlns:a16="http://schemas.microsoft.com/office/drawing/2014/main" id="{84F5B801-04B3-F845-1DFF-FA33BAE167C7}"/>
                </a:ext>
              </a:extLst>
            </p:cNvPr>
            <p:cNvSpPr>
              <a:spLocks noChangeShapeType="1"/>
            </p:cNvSpPr>
            <p:nvPr/>
          </p:nvSpPr>
          <p:spPr bwMode="auto">
            <a:xfrm flipV="1">
              <a:off x="2426" y="2965"/>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282" name="Line 170">
              <a:extLst>
                <a:ext uri="{FF2B5EF4-FFF2-40B4-BE49-F238E27FC236}">
                  <a16:creationId xmlns:a16="http://schemas.microsoft.com/office/drawing/2014/main" id="{29381D20-D615-D358-20EB-B61C3699D8CB}"/>
                </a:ext>
              </a:extLst>
            </p:cNvPr>
            <p:cNvSpPr>
              <a:spLocks noChangeShapeType="1"/>
            </p:cNvSpPr>
            <p:nvPr/>
          </p:nvSpPr>
          <p:spPr bwMode="auto">
            <a:xfrm flipV="1">
              <a:off x="2473" y="2431"/>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283" name="Line 171">
              <a:extLst>
                <a:ext uri="{FF2B5EF4-FFF2-40B4-BE49-F238E27FC236}">
                  <a16:creationId xmlns:a16="http://schemas.microsoft.com/office/drawing/2014/main" id="{273C6B84-1E31-7D8A-DEBF-ED9D9BF429C8}"/>
                </a:ext>
              </a:extLst>
            </p:cNvPr>
            <p:cNvSpPr>
              <a:spLocks noChangeShapeType="1"/>
            </p:cNvSpPr>
            <p:nvPr/>
          </p:nvSpPr>
          <p:spPr bwMode="auto">
            <a:xfrm rot="10800000" flipV="1">
              <a:off x="2516" y="2965"/>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284" name="Line 172">
              <a:extLst>
                <a:ext uri="{FF2B5EF4-FFF2-40B4-BE49-F238E27FC236}">
                  <a16:creationId xmlns:a16="http://schemas.microsoft.com/office/drawing/2014/main" id="{D04E4C29-D691-781F-BCDE-638E8C70DFEA}"/>
                </a:ext>
              </a:extLst>
            </p:cNvPr>
            <p:cNvSpPr>
              <a:spLocks noChangeShapeType="1"/>
            </p:cNvSpPr>
            <p:nvPr/>
          </p:nvSpPr>
          <p:spPr bwMode="auto">
            <a:xfrm flipV="1">
              <a:off x="2473" y="179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285" name="Text Box 173">
              <a:extLst>
                <a:ext uri="{FF2B5EF4-FFF2-40B4-BE49-F238E27FC236}">
                  <a16:creationId xmlns:a16="http://schemas.microsoft.com/office/drawing/2014/main" id="{42039B75-B121-DBE9-8B87-C20E21836DE6}"/>
                </a:ext>
              </a:extLst>
            </p:cNvPr>
            <p:cNvSpPr txBox="1">
              <a:spLocks noChangeArrowheads="1"/>
            </p:cNvSpPr>
            <p:nvPr/>
          </p:nvSpPr>
          <p:spPr bwMode="auto">
            <a:xfrm>
              <a:off x="2381" y="319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10286" name="Text Box 174">
              <a:extLst>
                <a:ext uri="{FF2B5EF4-FFF2-40B4-BE49-F238E27FC236}">
                  <a16:creationId xmlns:a16="http://schemas.microsoft.com/office/drawing/2014/main" id="{F9A5237E-1809-B206-FC22-37DB7AA4EF84}"/>
                </a:ext>
              </a:extLst>
            </p:cNvPr>
            <p:cNvSpPr txBox="1">
              <a:spLocks noChangeArrowheads="1"/>
            </p:cNvSpPr>
            <p:nvPr/>
          </p:nvSpPr>
          <p:spPr bwMode="auto">
            <a:xfrm>
              <a:off x="2382" y="270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10287" name="Line 175">
              <a:extLst>
                <a:ext uri="{FF2B5EF4-FFF2-40B4-BE49-F238E27FC236}">
                  <a16:creationId xmlns:a16="http://schemas.microsoft.com/office/drawing/2014/main" id="{CB696820-6EE0-7C4D-0C16-C55C090B91A0}"/>
                </a:ext>
              </a:extLst>
            </p:cNvPr>
            <p:cNvSpPr>
              <a:spLocks noChangeShapeType="1"/>
            </p:cNvSpPr>
            <p:nvPr/>
          </p:nvSpPr>
          <p:spPr bwMode="auto">
            <a:xfrm>
              <a:off x="2381" y="208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88" name="Text Box 176">
              <a:extLst>
                <a:ext uri="{FF2B5EF4-FFF2-40B4-BE49-F238E27FC236}">
                  <a16:creationId xmlns:a16="http://schemas.microsoft.com/office/drawing/2014/main" id="{B924F4D1-A67E-4614-FC21-12CC346CCC94}"/>
                </a:ext>
              </a:extLst>
            </p:cNvPr>
            <p:cNvSpPr txBox="1">
              <a:spLocks noChangeArrowheads="1"/>
            </p:cNvSpPr>
            <p:nvPr/>
          </p:nvSpPr>
          <p:spPr bwMode="auto">
            <a:xfrm>
              <a:off x="2383" y="206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10289" name="Line 177">
              <a:extLst>
                <a:ext uri="{FF2B5EF4-FFF2-40B4-BE49-F238E27FC236}">
                  <a16:creationId xmlns:a16="http://schemas.microsoft.com/office/drawing/2014/main" id="{B435EED4-188A-B78F-0195-F11F612B87EE}"/>
                </a:ext>
              </a:extLst>
            </p:cNvPr>
            <p:cNvSpPr>
              <a:spLocks noChangeShapeType="1"/>
            </p:cNvSpPr>
            <p:nvPr/>
          </p:nvSpPr>
          <p:spPr bwMode="auto">
            <a:xfrm>
              <a:off x="2744" y="208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90" name="Text Box 178">
              <a:extLst>
                <a:ext uri="{FF2B5EF4-FFF2-40B4-BE49-F238E27FC236}">
                  <a16:creationId xmlns:a16="http://schemas.microsoft.com/office/drawing/2014/main" id="{5F7ED7BB-0FB5-6486-10B6-3F6ED470B045}"/>
                </a:ext>
              </a:extLst>
            </p:cNvPr>
            <p:cNvSpPr txBox="1">
              <a:spLocks noChangeArrowheads="1"/>
            </p:cNvSpPr>
            <p:nvPr/>
          </p:nvSpPr>
          <p:spPr bwMode="auto">
            <a:xfrm>
              <a:off x="2746" y="206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10291" name="Line 179">
              <a:extLst>
                <a:ext uri="{FF2B5EF4-FFF2-40B4-BE49-F238E27FC236}">
                  <a16:creationId xmlns:a16="http://schemas.microsoft.com/office/drawing/2014/main" id="{9D6CD52E-A492-B774-E6FA-7EDC664357F5}"/>
                </a:ext>
              </a:extLst>
            </p:cNvPr>
            <p:cNvSpPr>
              <a:spLocks noChangeShapeType="1"/>
            </p:cNvSpPr>
            <p:nvPr/>
          </p:nvSpPr>
          <p:spPr bwMode="auto">
            <a:xfrm>
              <a:off x="3107" y="208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92" name="Text Box 180">
              <a:extLst>
                <a:ext uri="{FF2B5EF4-FFF2-40B4-BE49-F238E27FC236}">
                  <a16:creationId xmlns:a16="http://schemas.microsoft.com/office/drawing/2014/main" id="{5D3EDDDA-17CF-539D-2ABC-BF647B78D134}"/>
                </a:ext>
              </a:extLst>
            </p:cNvPr>
            <p:cNvSpPr txBox="1">
              <a:spLocks noChangeArrowheads="1"/>
            </p:cNvSpPr>
            <p:nvPr/>
          </p:nvSpPr>
          <p:spPr bwMode="auto">
            <a:xfrm>
              <a:off x="3107" y="2080"/>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10293" name="Line 181">
              <a:extLst>
                <a:ext uri="{FF2B5EF4-FFF2-40B4-BE49-F238E27FC236}">
                  <a16:creationId xmlns:a16="http://schemas.microsoft.com/office/drawing/2014/main" id="{285C47E9-6AC0-9980-954F-9EE53C0C79B0}"/>
                </a:ext>
              </a:extLst>
            </p:cNvPr>
            <p:cNvSpPr>
              <a:spLocks noChangeShapeType="1"/>
            </p:cNvSpPr>
            <p:nvPr/>
          </p:nvSpPr>
          <p:spPr bwMode="auto">
            <a:xfrm flipV="1">
              <a:off x="2880" y="1796"/>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294" name="Text Box 182">
              <a:extLst>
                <a:ext uri="{FF2B5EF4-FFF2-40B4-BE49-F238E27FC236}">
                  <a16:creationId xmlns:a16="http://schemas.microsoft.com/office/drawing/2014/main" id="{902EEB4F-75DC-BE40-1A90-B71D1513B4DF}"/>
                </a:ext>
              </a:extLst>
            </p:cNvPr>
            <p:cNvSpPr txBox="1">
              <a:spLocks noChangeArrowheads="1"/>
            </p:cNvSpPr>
            <p:nvPr/>
          </p:nvSpPr>
          <p:spPr bwMode="auto">
            <a:xfrm>
              <a:off x="2336" y="1464"/>
              <a:ext cx="7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200" b="1"/>
                <a:t>προωθημένη  κατάσταση</a:t>
              </a:r>
            </a:p>
          </p:txBody>
        </p:sp>
        <p:sp>
          <p:nvSpPr>
            <p:cNvPr id="10295" name="Line 183">
              <a:extLst>
                <a:ext uri="{FF2B5EF4-FFF2-40B4-BE49-F238E27FC236}">
                  <a16:creationId xmlns:a16="http://schemas.microsoft.com/office/drawing/2014/main" id="{1DF970A1-031B-4926-9129-0C8A6A671D79}"/>
                </a:ext>
              </a:extLst>
            </p:cNvPr>
            <p:cNvSpPr>
              <a:spLocks noChangeShapeType="1"/>
            </p:cNvSpPr>
            <p:nvPr/>
          </p:nvSpPr>
          <p:spPr bwMode="auto">
            <a:xfrm flipV="1">
              <a:off x="3243" y="179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grpSp>
      <p:grpSp>
        <p:nvGrpSpPr>
          <p:cNvPr id="7" name="Group 185">
            <a:extLst>
              <a:ext uri="{FF2B5EF4-FFF2-40B4-BE49-F238E27FC236}">
                <a16:creationId xmlns:a16="http://schemas.microsoft.com/office/drawing/2014/main" id="{0BCC800E-C652-C5B8-A313-CEDA60B99083}"/>
              </a:ext>
            </a:extLst>
          </p:cNvPr>
          <p:cNvGrpSpPr>
            <a:grpSpLocks/>
          </p:cNvGrpSpPr>
          <p:nvPr/>
        </p:nvGrpSpPr>
        <p:grpSpPr bwMode="auto">
          <a:xfrm>
            <a:off x="5159376" y="2779714"/>
            <a:ext cx="1800225" cy="1800225"/>
            <a:chOff x="521" y="1797"/>
            <a:chExt cx="409" cy="1088"/>
          </a:xfrm>
        </p:grpSpPr>
        <p:sp>
          <p:nvSpPr>
            <p:cNvPr id="10273" name="Line 186">
              <a:extLst>
                <a:ext uri="{FF2B5EF4-FFF2-40B4-BE49-F238E27FC236}">
                  <a16:creationId xmlns:a16="http://schemas.microsoft.com/office/drawing/2014/main" id="{28AFC96E-CEF3-6B24-5C7F-D36FC33AF4E1}"/>
                </a:ext>
              </a:extLst>
            </p:cNvPr>
            <p:cNvSpPr>
              <a:spLocks noChangeShapeType="1"/>
            </p:cNvSpPr>
            <p:nvPr/>
          </p:nvSpPr>
          <p:spPr bwMode="auto">
            <a:xfrm>
              <a:off x="521" y="1797"/>
              <a:ext cx="0" cy="1088"/>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10274" name="Line 187">
              <a:extLst>
                <a:ext uri="{FF2B5EF4-FFF2-40B4-BE49-F238E27FC236}">
                  <a16:creationId xmlns:a16="http://schemas.microsoft.com/office/drawing/2014/main" id="{3B8A6C85-55AD-EE0F-F864-A976B23ADA96}"/>
                </a:ext>
              </a:extLst>
            </p:cNvPr>
            <p:cNvSpPr>
              <a:spLocks noChangeShapeType="1"/>
            </p:cNvSpPr>
            <p:nvPr/>
          </p:nvSpPr>
          <p:spPr bwMode="auto">
            <a:xfrm>
              <a:off x="930" y="1797"/>
              <a:ext cx="0" cy="1088"/>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10275" name="Line 188">
              <a:extLst>
                <a:ext uri="{FF2B5EF4-FFF2-40B4-BE49-F238E27FC236}">
                  <a16:creationId xmlns:a16="http://schemas.microsoft.com/office/drawing/2014/main" id="{06C9728B-E2F9-C594-AC2F-A144329ACCA2}"/>
                </a:ext>
              </a:extLst>
            </p:cNvPr>
            <p:cNvSpPr>
              <a:spLocks noChangeShapeType="1"/>
            </p:cNvSpPr>
            <p:nvPr/>
          </p:nvSpPr>
          <p:spPr bwMode="auto">
            <a:xfrm>
              <a:off x="521" y="1797"/>
              <a:ext cx="409" cy="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sp>
          <p:nvSpPr>
            <p:cNvPr id="10276" name="Line 189">
              <a:extLst>
                <a:ext uri="{FF2B5EF4-FFF2-40B4-BE49-F238E27FC236}">
                  <a16:creationId xmlns:a16="http://schemas.microsoft.com/office/drawing/2014/main" id="{756E21AE-7F86-1B27-11F0-20CB26C25630}"/>
                </a:ext>
              </a:extLst>
            </p:cNvPr>
            <p:cNvSpPr>
              <a:spLocks noChangeShapeType="1"/>
            </p:cNvSpPr>
            <p:nvPr/>
          </p:nvSpPr>
          <p:spPr bwMode="auto">
            <a:xfrm>
              <a:off x="521" y="2885"/>
              <a:ext cx="409" cy="0"/>
            </a:xfrm>
            <a:prstGeom prst="line">
              <a:avLst/>
            </a:prstGeom>
            <a:noFill/>
            <a:ln w="158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10430" name="Text Box 190">
            <a:extLst>
              <a:ext uri="{FF2B5EF4-FFF2-40B4-BE49-F238E27FC236}">
                <a16:creationId xmlns:a16="http://schemas.microsoft.com/office/drawing/2014/main" id="{58237CEF-899F-B6E4-3BAD-1CE9FAD73F12}"/>
              </a:ext>
            </a:extLst>
          </p:cNvPr>
          <p:cNvSpPr txBox="1">
            <a:spLocks noChangeArrowheads="1"/>
          </p:cNvSpPr>
          <p:nvPr/>
        </p:nvSpPr>
        <p:spPr bwMode="auto">
          <a:xfrm>
            <a:off x="3432176" y="5502276"/>
            <a:ext cx="4500563" cy="13112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GR" sz="2000"/>
              <a:t>Τα  τροχιακά  </a:t>
            </a:r>
            <a:r>
              <a:rPr lang="en-US" altLang="en-GR" sz="2000"/>
              <a:t>2s, </a:t>
            </a:r>
            <a:r>
              <a:rPr lang="el-GR" altLang="en-GR" sz="2000"/>
              <a:t>2</a:t>
            </a:r>
            <a:r>
              <a:rPr lang="en-US" altLang="en-GR" sz="2000"/>
              <a:t>p</a:t>
            </a:r>
            <a:r>
              <a:rPr lang="en-US" altLang="en-GR" sz="2000" b="1" baseline="-25000"/>
              <a:t>x </a:t>
            </a:r>
            <a:r>
              <a:rPr lang="el-GR" altLang="en-GR" sz="2000"/>
              <a:t>2</a:t>
            </a:r>
            <a:r>
              <a:rPr lang="en-US" altLang="en-GR" sz="2000"/>
              <a:t>p</a:t>
            </a:r>
            <a:r>
              <a:rPr lang="en-US" altLang="en-GR" sz="2000" b="1" baseline="-25000"/>
              <a:t>y </a:t>
            </a:r>
            <a:r>
              <a:rPr lang="el-GR" altLang="en-GR" sz="2000"/>
              <a:t>και  2</a:t>
            </a:r>
            <a:r>
              <a:rPr lang="en-US" altLang="en-GR" sz="2000"/>
              <a:t>p</a:t>
            </a:r>
            <a:r>
              <a:rPr lang="en-US" altLang="en-GR" sz="2000" b="1" baseline="-25000"/>
              <a:t>z </a:t>
            </a:r>
            <a:r>
              <a:rPr lang="el-GR" altLang="en-GR" sz="2000"/>
              <a:t>συνδυάζονται  με  αποτέλεσμα  την  δημιουργία  τεσσάρων  ισότιμων  </a:t>
            </a:r>
            <a:r>
              <a:rPr lang="en-US" altLang="en-GR" sz="2000"/>
              <a:t>sp</a:t>
            </a:r>
            <a:r>
              <a:rPr lang="el-GR" altLang="en-GR" sz="2000"/>
              <a:t>3</a:t>
            </a:r>
            <a:r>
              <a:rPr lang="en-US" altLang="en-GR" sz="2000"/>
              <a:t> </a:t>
            </a:r>
            <a:r>
              <a:rPr lang="el-GR" altLang="en-GR" sz="2000"/>
              <a:t>υβριδικών  τροχιακών</a:t>
            </a:r>
          </a:p>
        </p:txBody>
      </p:sp>
      <p:grpSp>
        <p:nvGrpSpPr>
          <p:cNvPr id="8" name="Group 208">
            <a:extLst>
              <a:ext uri="{FF2B5EF4-FFF2-40B4-BE49-F238E27FC236}">
                <a16:creationId xmlns:a16="http://schemas.microsoft.com/office/drawing/2014/main" id="{BE289633-494F-1332-3DA8-E68D109E3D96}"/>
              </a:ext>
            </a:extLst>
          </p:cNvPr>
          <p:cNvGrpSpPr>
            <a:grpSpLocks/>
          </p:cNvGrpSpPr>
          <p:nvPr/>
        </p:nvGrpSpPr>
        <p:grpSpPr bwMode="auto">
          <a:xfrm>
            <a:off x="7535863" y="2274888"/>
            <a:ext cx="2787649" cy="3168650"/>
            <a:chOff x="3787" y="1433"/>
            <a:chExt cx="1756" cy="1996"/>
          </a:xfrm>
        </p:grpSpPr>
        <p:sp>
          <p:nvSpPr>
            <p:cNvPr id="10259" name="Line 192">
              <a:extLst>
                <a:ext uri="{FF2B5EF4-FFF2-40B4-BE49-F238E27FC236}">
                  <a16:creationId xmlns:a16="http://schemas.microsoft.com/office/drawing/2014/main" id="{7733782B-78D5-F203-3718-C75E454EC0FD}"/>
                </a:ext>
              </a:extLst>
            </p:cNvPr>
            <p:cNvSpPr>
              <a:spLocks noChangeShapeType="1"/>
            </p:cNvSpPr>
            <p:nvPr/>
          </p:nvSpPr>
          <p:spPr bwMode="auto">
            <a:xfrm flipV="1">
              <a:off x="4060" y="1433"/>
              <a:ext cx="0" cy="1996"/>
            </a:xfrm>
            <a:prstGeom prst="line">
              <a:avLst/>
            </a:prstGeom>
            <a:noFill/>
            <a:ln w="1905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en-GR"/>
            </a:p>
          </p:txBody>
        </p:sp>
        <p:sp>
          <p:nvSpPr>
            <p:cNvPr id="10260" name="Text Box 193">
              <a:extLst>
                <a:ext uri="{FF2B5EF4-FFF2-40B4-BE49-F238E27FC236}">
                  <a16:creationId xmlns:a16="http://schemas.microsoft.com/office/drawing/2014/main" id="{E234291D-CCAB-3226-DEF3-AD1BCD7FEBC8}"/>
                </a:ext>
              </a:extLst>
            </p:cNvPr>
            <p:cNvSpPr txBox="1">
              <a:spLocks noChangeArrowheads="1"/>
            </p:cNvSpPr>
            <p:nvPr/>
          </p:nvSpPr>
          <p:spPr bwMode="auto">
            <a:xfrm rot="-5400000">
              <a:off x="3371" y="2212"/>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600" b="1"/>
                <a:t>ε ν έ ρ γ ε ι α</a:t>
              </a:r>
            </a:p>
          </p:txBody>
        </p:sp>
        <p:sp>
          <p:nvSpPr>
            <p:cNvPr id="10261" name="Line 194">
              <a:extLst>
                <a:ext uri="{FF2B5EF4-FFF2-40B4-BE49-F238E27FC236}">
                  <a16:creationId xmlns:a16="http://schemas.microsoft.com/office/drawing/2014/main" id="{99A83891-B20E-A020-13CA-16FFCB26DD93}"/>
                </a:ext>
              </a:extLst>
            </p:cNvPr>
            <p:cNvSpPr>
              <a:spLocks noChangeShapeType="1"/>
            </p:cNvSpPr>
            <p:nvPr/>
          </p:nvSpPr>
          <p:spPr bwMode="auto">
            <a:xfrm>
              <a:off x="4240" y="314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62" name="Line 195">
              <a:extLst>
                <a:ext uri="{FF2B5EF4-FFF2-40B4-BE49-F238E27FC236}">
                  <a16:creationId xmlns:a16="http://schemas.microsoft.com/office/drawing/2014/main" id="{EA23180C-F195-BAB6-B9A0-8017533A20AD}"/>
                </a:ext>
              </a:extLst>
            </p:cNvPr>
            <p:cNvSpPr>
              <a:spLocks noChangeShapeType="1"/>
            </p:cNvSpPr>
            <p:nvPr/>
          </p:nvSpPr>
          <p:spPr bwMode="auto">
            <a:xfrm>
              <a:off x="4150" y="247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63" name="Line 196">
              <a:extLst>
                <a:ext uri="{FF2B5EF4-FFF2-40B4-BE49-F238E27FC236}">
                  <a16:creationId xmlns:a16="http://schemas.microsoft.com/office/drawing/2014/main" id="{DEE98505-ACF2-5700-E076-092DADBB7A18}"/>
                </a:ext>
              </a:extLst>
            </p:cNvPr>
            <p:cNvSpPr>
              <a:spLocks noChangeShapeType="1"/>
            </p:cNvSpPr>
            <p:nvPr/>
          </p:nvSpPr>
          <p:spPr bwMode="auto">
            <a:xfrm flipV="1">
              <a:off x="4286" y="291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264" name="Line 197">
              <a:extLst>
                <a:ext uri="{FF2B5EF4-FFF2-40B4-BE49-F238E27FC236}">
                  <a16:creationId xmlns:a16="http://schemas.microsoft.com/office/drawing/2014/main" id="{08EF9112-EA0F-312B-9312-0A1D395186CA}"/>
                </a:ext>
              </a:extLst>
            </p:cNvPr>
            <p:cNvSpPr>
              <a:spLocks noChangeShapeType="1"/>
            </p:cNvSpPr>
            <p:nvPr/>
          </p:nvSpPr>
          <p:spPr bwMode="auto">
            <a:xfrm rot="10800000" flipV="1">
              <a:off x="4376" y="291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265" name="Text Box 198">
              <a:extLst>
                <a:ext uri="{FF2B5EF4-FFF2-40B4-BE49-F238E27FC236}">
                  <a16:creationId xmlns:a16="http://schemas.microsoft.com/office/drawing/2014/main" id="{BE551654-4D7A-D0CA-4B05-2296C7B3FE68}"/>
                </a:ext>
              </a:extLst>
            </p:cNvPr>
            <p:cNvSpPr txBox="1">
              <a:spLocks noChangeArrowheads="1"/>
            </p:cNvSpPr>
            <p:nvPr/>
          </p:nvSpPr>
          <p:spPr bwMode="auto">
            <a:xfrm>
              <a:off x="4241" y="314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10266" name="Text Box 199">
              <a:extLst>
                <a:ext uri="{FF2B5EF4-FFF2-40B4-BE49-F238E27FC236}">
                  <a16:creationId xmlns:a16="http://schemas.microsoft.com/office/drawing/2014/main" id="{D8DA98A0-3AFB-0442-6AA8-A9D539FEF612}"/>
                </a:ext>
              </a:extLst>
            </p:cNvPr>
            <p:cNvSpPr txBox="1">
              <a:spLocks noChangeArrowheads="1"/>
            </p:cNvSpPr>
            <p:nvPr/>
          </p:nvSpPr>
          <p:spPr bwMode="auto">
            <a:xfrm>
              <a:off x="4152" y="2465"/>
              <a:ext cx="4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sp</a:t>
              </a:r>
              <a:r>
                <a:rPr lang="en-US" altLang="en-GR" sz="1400" b="1" baseline="30000" dirty="0"/>
                <a:t>3</a:t>
              </a:r>
              <a:endParaRPr lang="el-GR" altLang="en-GR" sz="1400" b="1" baseline="30000" dirty="0"/>
            </a:p>
          </p:txBody>
        </p:sp>
        <p:sp>
          <p:nvSpPr>
            <p:cNvPr id="10267" name="Line 200">
              <a:extLst>
                <a:ext uri="{FF2B5EF4-FFF2-40B4-BE49-F238E27FC236}">
                  <a16:creationId xmlns:a16="http://schemas.microsoft.com/office/drawing/2014/main" id="{69498E11-0509-9004-9C22-1B46A217B9BF}"/>
                </a:ext>
              </a:extLst>
            </p:cNvPr>
            <p:cNvSpPr>
              <a:spLocks noChangeShapeType="1"/>
            </p:cNvSpPr>
            <p:nvPr/>
          </p:nvSpPr>
          <p:spPr bwMode="auto">
            <a:xfrm>
              <a:off x="4513" y="247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68" name="Line 202">
              <a:extLst>
                <a:ext uri="{FF2B5EF4-FFF2-40B4-BE49-F238E27FC236}">
                  <a16:creationId xmlns:a16="http://schemas.microsoft.com/office/drawing/2014/main" id="{7C7927E3-5B0C-2BF3-EC0F-08F08CBCF787}"/>
                </a:ext>
              </a:extLst>
            </p:cNvPr>
            <p:cNvSpPr>
              <a:spLocks noChangeShapeType="1"/>
            </p:cNvSpPr>
            <p:nvPr/>
          </p:nvSpPr>
          <p:spPr bwMode="auto">
            <a:xfrm>
              <a:off x="4873" y="2478"/>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69" name="Text Box 204">
              <a:extLst>
                <a:ext uri="{FF2B5EF4-FFF2-40B4-BE49-F238E27FC236}">
                  <a16:creationId xmlns:a16="http://schemas.microsoft.com/office/drawing/2014/main" id="{E1F7A155-3EDD-7AFE-5BA1-EBFB0CB50199}"/>
                </a:ext>
              </a:extLst>
            </p:cNvPr>
            <p:cNvSpPr txBox="1">
              <a:spLocks noChangeArrowheads="1"/>
            </p:cNvSpPr>
            <p:nvPr/>
          </p:nvSpPr>
          <p:spPr bwMode="auto">
            <a:xfrm>
              <a:off x="4469" y="2465"/>
              <a:ext cx="4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sp</a:t>
              </a:r>
              <a:r>
                <a:rPr lang="en-US" altLang="en-GR" sz="1400" b="1" baseline="30000" dirty="0"/>
                <a:t>3</a:t>
              </a:r>
              <a:endParaRPr lang="el-GR" altLang="en-GR" sz="1400" b="1" baseline="30000" dirty="0"/>
            </a:p>
          </p:txBody>
        </p:sp>
        <p:sp>
          <p:nvSpPr>
            <p:cNvPr id="10270" name="Text Box 205">
              <a:extLst>
                <a:ext uri="{FF2B5EF4-FFF2-40B4-BE49-F238E27FC236}">
                  <a16:creationId xmlns:a16="http://schemas.microsoft.com/office/drawing/2014/main" id="{861FA5C6-3E5E-6396-DB98-8B87EB54C450}"/>
                </a:ext>
              </a:extLst>
            </p:cNvPr>
            <p:cNvSpPr txBox="1">
              <a:spLocks noChangeArrowheads="1"/>
            </p:cNvSpPr>
            <p:nvPr/>
          </p:nvSpPr>
          <p:spPr bwMode="auto">
            <a:xfrm>
              <a:off x="4875" y="2466"/>
              <a:ext cx="4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sp</a:t>
              </a:r>
              <a:r>
                <a:rPr lang="en-US" altLang="en-GR" sz="1400" b="1" baseline="30000" dirty="0"/>
                <a:t>3</a:t>
              </a:r>
              <a:endParaRPr lang="el-GR" altLang="en-GR" sz="1400" b="1" baseline="30000" dirty="0"/>
            </a:p>
          </p:txBody>
        </p:sp>
        <p:sp>
          <p:nvSpPr>
            <p:cNvPr id="10271" name="Line 206">
              <a:extLst>
                <a:ext uri="{FF2B5EF4-FFF2-40B4-BE49-F238E27FC236}">
                  <a16:creationId xmlns:a16="http://schemas.microsoft.com/office/drawing/2014/main" id="{C9C70AA3-8C01-02A9-BDD3-B57ABD4646AB}"/>
                </a:ext>
              </a:extLst>
            </p:cNvPr>
            <p:cNvSpPr>
              <a:spLocks noChangeShapeType="1"/>
            </p:cNvSpPr>
            <p:nvPr/>
          </p:nvSpPr>
          <p:spPr bwMode="auto">
            <a:xfrm>
              <a:off x="5193" y="247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272" name="Text Box 207">
              <a:extLst>
                <a:ext uri="{FF2B5EF4-FFF2-40B4-BE49-F238E27FC236}">
                  <a16:creationId xmlns:a16="http://schemas.microsoft.com/office/drawing/2014/main" id="{5C29D38E-029C-14F6-9845-03C88D489A88}"/>
                </a:ext>
              </a:extLst>
            </p:cNvPr>
            <p:cNvSpPr txBox="1">
              <a:spLocks noChangeArrowheads="1"/>
            </p:cNvSpPr>
            <p:nvPr/>
          </p:nvSpPr>
          <p:spPr bwMode="auto">
            <a:xfrm>
              <a:off x="5178" y="2457"/>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dirty="0"/>
                <a:t>sp</a:t>
              </a:r>
              <a:r>
                <a:rPr lang="en-US" altLang="en-GR" sz="1400" b="1" baseline="30000" dirty="0"/>
                <a:t>3</a:t>
              </a:r>
              <a:endParaRPr lang="el-GR" altLang="en-GR" sz="1400" b="1" baseline="30000" dirty="0"/>
            </a:p>
          </p:txBody>
        </p:sp>
      </p:grpSp>
      <p:sp>
        <p:nvSpPr>
          <p:cNvPr id="10449" name="Line 209">
            <a:extLst>
              <a:ext uri="{FF2B5EF4-FFF2-40B4-BE49-F238E27FC236}">
                <a16:creationId xmlns:a16="http://schemas.microsoft.com/office/drawing/2014/main" id="{FDBA9AF9-3C04-DD5B-B643-26E1AD3A6223}"/>
              </a:ext>
            </a:extLst>
          </p:cNvPr>
          <p:cNvSpPr>
            <a:spLocks noChangeShapeType="1"/>
          </p:cNvSpPr>
          <p:nvPr/>
        </p:nvSpPr>
        <p:spPr bwMode="auto">
          <a:xfrm flipV="1">
            <a:off x="8328025" y="3498851"/>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450" name="Line 210">
            <a:extLst>
              <a:ext uri="{FF2B5EF4-FFF2-40B4-BE49-F238E27FC236}">
                <a16:creationId xmlns:a16="http://schemas.microsoft.com/office/drawing/2014/main" id="{40DA2F96-3FD3-80D2-20F6-B611AF5002B2}"/>
              </a:ext>
            </a:extLst>
          </p:cNvPr>
          <p:cNvSpPr>
            <a:spLocks noChangeShapeType="1"/>
          </p:cNvSpPr>
          <p:nvPr/>
        </p:nvSpPr>
        <p:spPr bwMode="auto">
          <a:xfrm flipV="1">
            <a:off x="8904288" y="3498851"/>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451" name="Line 211">
            <a:extLst>
              <a:ext uri="{FF2B5EF4-FFF2-40B4-BE49-F238E27FC236}">
                <a16:creationId xmlns:a16="http://schemas.microsoft.com/office/drawing/2014/main" id="{0DB679D2-0E7C-16AF-38D9-152C75BB2FE3}"/>
              </a:ext>
            </a:extLst>
          </p:cNvPr>
          <p:cNvSpPr>
            <a:spLocks noChangeShapeType="1"/>
          </p:cNvSpPr>
          <p:nvPr/>
        </p:nvSpPr>
        <p:spPr bwMode="auto">
          <a:xfrm flipV="1">
            <a:off x="9480550" y="3498851"/>
            <a:ext cx="0" cy="360363"/>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452" name="Line 212">
            <a:extLst>
              <a:ext uri="{FF2B5EF4-FFF2-40B4-BE49-F238E27FC236}">
                <a16:creationId xmlns:a16="http://schemas.microsoft.com/office/drawing/2014/main" id="{4335DF32-3FCB-CABE-3482-51E1DB7695EE}"/>
              </a:ext>
            </a:extLst>
          </p:cNvPr>
          <p:cNvSpPr>
            <a:spLocks noChangeShapeType="1"/>
          </p:cNvSpPr>
          <p:nvPr/>
        </p:nvSpPr>
        <p:spPr bwMode="auto">
          <a:xfrm flipV="1">
            <a:off x="9983788" y="3500438"/>
            <a:ext cx="0" cy="36036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9" name="Line 22">
            <a:extLst>
              <a:ext uri="{FF2B5EF4-FFF2-40B4-BE49-F238E27FC236}">
                <a16:creationId xmlns:a16="http://schemas.microsoft.com/office/drawing/2014/main" id="{2D2AAF1A-6EEA-ADD0-575D-2B2231A6190E}"/>
              </a:ext>
            </a:extLst>
          </p:cNvPr>
          <p:cNvSpPr>
            <a:spLocks noChangeShapeType="1"/>
          </p:cNvSpPr>
          <p:nvPr/>
        </p:nvSpPr>
        <p:spPr bwMode="auto">
          <a:xfrm flipV="1">
            <a:off x="5446698" y="1554162"/>
            <a:ext cx="15" cy="328614"/>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nodeType="clickEffect">
                                  <p:stCondLst>
                                    <p:cond delay="0"/>
                                  </p:stCondLst>
                                  <p:childTnLst>
                                    <p:set>
                                      <p:cBhvr>
                                        <p:cTn id="33" dur="1" fill="hold">
                                          <p:stCondLst>
                                            <p:cond delay="0"/>
                                          </p:stCondLst>
                                        </p:cTn>
                                        <p:tgtEl>
                                          <p:spTgt spid="10402"/>
                                        </p:tgtEl>
                                        <p:attrNameLst>
                                          <p:attrName>style.visibility</p:attrName>
                                        </p:attrNameLst>
                                      </p:cBhvr>
                                      <p:to>
                                        <p:strVal val="visible"/>
                                      </p:to>
                                    </p:set>
                                    <p:animScale>
                                      <p:cBhvr>
                                        <p:cTn id="34" dur="500" decel="50000" fill="hold">
                                          <p:stCondLst>
                                            <p:cond delay="0"/>
                                          </p:stCondLst>
                                        </p:cTn>
                                        <p:tgtEl>
                                          <p:spTgt spid="104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10402"/>
                                        </p:tgtEl>
                                        <p:attrNameLst>
                                          <p:attrName>ppt_x</p:attrName>
                                          <p:attrName>ppt_y</p:attrName>
                                        </p:attrNameLst>
                                      </p:cBhvr>
                                    </p:animMotion>
                                    <p:animEffect transition="in" filter="fade">
                                      <p:cBhvr>
                                        <p:cTn id="36" dur="500"/>
                                        <p:tgtEl>
                                          <p:spTgt spid="104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430"/>
                                        </p:tgtEl>
                                        <p:attrNameLst>
                                          <p:attrName>style.visibility</p:attrName>
                                        </p:attrNameLst>
                                      </p:cBhvr>
                                      <p:to>
                                        <p:strVal val="visible"/>
                                      </p:to>
                                    </p:set>
                                    <p:animEffect transition="in" filter="fade">
                                      <p:cBhvr>
                                        <p:cTn id="48" dur="2000"/>
                                        <p:tgtEl>
                                          <p:spTgt spid="104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repeatCount="300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10449"/>
                                        </p:tgtEl>
                                        <p:attrNameLst>
                                          <p:attrName>style.visibility</p:attrName>
                                        </p:attrNameLst>
                                      </p:cBhvr>
                                      <p:to>
                                        <p:strVal val="visible"/>
                                      </p:to>
                                    </p:set>
                                    <p:anim calcmode="lin" valueType="num">
                                      <p:cBhvr additive="base">
                                        <p:cTn id="67" dur="500" fill="hold"/>
                                        <p:tgtEl>
                                          <p:spTgt spid="10449"/>
                                        </p:tgtEl>
                                        <p:attrNameLst>
                                          <p:attrName>ppt_x</p:attrName>
                                        </p:attrNameLst>
                                      </p:cBhvr>
                                      <p:tavLst>
                                        <p:tav tm="0">
                                          <p:val>
                                            <p:strVal val="1+#ppt_w/2"/>
                                          </p:val>
                                        </p:tav>
                                        <p:tav tm="100000">
                                          <p:val>
                                            <p:strVal val="#ppt_x"/>
                                          </p:val>
                                        </p:tav>
                                      </p:tavLst>
                                    </p:anim>
                                    <p:anim calcmode="lin" valueType="num">
                                      <p:cBhvr additive="base">
                                        <p:cTn id="68" dur="500" fill="hold"/>
                                        <p:tgtEl>
                                          <p:spTgt spid="1044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10450"/>
                                        </p:tgtEl>
                                        <p:attrNameLst>
                                          <p:attrName>style.visibility</p:attrName>
                                        </p:attrNameLst>
                                      </p:cBhvr>
                                      <p:to>
                                        <p:strVal val="visible"/>
                                      </p:to>
                                    </p:set>
                                    <p:anim calcmode="lin" valueType="num">
                                      <p:cBhvr additive="base">
                                        <p:cTn id="73" dur="500" fill="hold"/>
                                        <p:tgtEl>
                                          <p:spTgt spid="10450"/>
                                        </p:tgtEl>
                                        <p:attrNameLst>
                                          <p:attrName>ppt_x</p:attrName>
                                        </p:attrNameLst>
                                      </p:cBhvr>
                                      <p:tavLst>
                                        <p:tav tm="0">
                                          <p:val>
                                            <p:strVal val="1+#ppt_w/2"/>
                                          </p:val>
                                        </p:tav>
                                        <p:tav tm="100000">
                                          <p:val>
                                            <p:strVal val="#ppt_x"/>
                                          </p:val>
                                        </p:tav>
                                      </p:tavLst>
                                    </p:anim>
                                    <p:anim calcmode="lin" valueType="num">
                                      <p:cBhvr additive="base">
                                        <p:cTn id="74" dur="500" fill="hold"/>
                                        <p:tgtEl>
                                          <p:spTgt spid="10450"/>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10451"/>
                                        </p:tgtEl>
                                        <p:attrNameLst>
                                          <p:attrName>style.visibility</p:attrName>
                                        </p:attrNameLst>
                                      </p:cBhvr>
                                      <p:to>
                                        <p:strVal val="visible"/>
                                      </p:to>
                                    </p:set>
                                    <p:anim calcmode="lin" valueType="num">
                                      <p:cBhvr additive="base">
                                        <p:cTn id="79" dur="500" fill="hold"/>
                                        <p:tgtEl>
                                          <p:spTgt spid="10451"/>
                                        </p:tgtEl>
                                        <p:attrNameLst>
                                          <p:attrName>ppt_x</p:attrName>
                                        </p:attrNameLst>
                                      </p:cBhvr>
                                      <p:tavLst>
                                        <p:tav tm="0">
                                          <p:val>
                                            <p:strVal val="1+#ppt_w/2"/>
                                          </p:val>
                                        </p:tav>
                                        <p:tav tm="100000">
                                          <p:val>
                                            <p:strVal val="#ppt_x"/>
                                          </p:val>
                                        </p:tav>
                                      </p:tavLst>
                                    </p:anim>
                                    <p:anim calcmode="lin" valueType="num">
                                      <p:cBhvr additive="base">
                                        <p:cTn id="80" dur="500" fill="hold"/>
                                        <p:tgtEl>
                                          <p:spTgt spid="10451"/>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nodeType="clickEffect">
                                  <p:stCondLst>
                                    <p:cond delay="0"/>
                                  </p:stCondLst>
                                  <p:childTnLst>
                                    <p:set>
                                      <p:cBhvr>
                                        <p:cTn id="84" dur="1" fill="hold">
                                          <p:stCondLst>
                                            <p:cond delay="0"/>
                                          </p:stCondLst>
                                        </p:cTn>
                                        <p:tgtEl>
                                          <p:spTgt spid="10452"/>
                                        </p:tgtEl>
                                        <p:attrNameLst>
                                          <p:attrName>style.visibility</p:attrName>
                                        </p:attrNameLst>
                                      </p:cBhvr>
                                      <p:to>
                                        <p:strVal val="visible"/>
                                      </p:to>
                                    </p:set>
                                    <p:anim calcmode="lin" valueType="num">
                                      <p:cBhvr additive="base">
                                        <p:cTn id="85" dur="500" fill="hold"/>
                                        <p:tgtEl>
                                          <p:spTgt spid="10452"/>
                                        </p:tgtEl>
                                        <p:attrNameLst>
                                          <p:attrName>ppt_x</p:attrName>
                                        </p:attrNameLst>
                                      </p:cBhvr>
                                      <p:tavLst>
                                        <p:tav tm="0">
                                          <p:val>
                                            <p:strVal val="1+#ppt_w/2"/>
                                          </p:val>
                                        </p:tav>
                                        <p:tav tm="100000">
                                          <p:val>
                                            <p:strVal val="#ppt_x"/>
                                          </p:val>
                                        </p:tav>
                                      </p:tavLst>
                                    </p:anim>
                                    <p:anim calcmode="lin" valueType="num">
                                      <p:cBhvr additive="base">
                                        <p:cTn id="86" dur="500" fill="hold"/>
                                        <p:tgtEl>
                                          <p:spTgt spid="10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4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2C0015ED-223C-8F0B-B514-E5F4B65870C4}"/>
              </a:ext>
            </a:extLst>
          </p:cNvPr>
          <p:cNvSpPr>
            <a:spLocks noGrp="1" noChangeArrowheads="1"/>
          </p:cNvSpPr>
          <p:nvPr>
            <p:ph type="title"/>
          </p:nvPr>
        </p:nvSpPr>
        <p:spPr>
          <a:xfrm>
            <a:off x="1981200" y="115889"/>
            <a:ext cx="8229600" cy="561975"/>
          </a:xfrm>
        </p:spPr>
        <p:txBody>
          <a:bodyPr/>
          <a:lstStyle/>
          <a:p>
            <a:pPr eaLnBrk="1" hangingPunct="1"/>
            <a:r>
              <a:rPr lang="en-US" altLang="el-GR" sz="2800" b="1">
                <a:solidFill>
                  <a:srgbClr val="0000FF"/>
                </a:solidFill>
              </a:rPr>
              <a:t>sp</a:t>
            </a:r>
            <a:r>
              <a:rPr lang="en-US" altLang="el-GR" sz="2800" b="1" baseline="30000">
                <a:solidFill>
                  <a:srgbClr val="0000FF"/>
                </a:solidFill>
              </a:rPr>
              <a:t>3</a:t>
            </a:r>
            <a:r>
              <a:rPr lang="en-US" altLang="el-GR" sz="2800" b="1">
                <a:solidFill>
                  <a:srgbClr val="0000FF"/>
                </a:solidFill>
              </a:rPr>
              <a:t>  </a:t>
            </a:r>
            <a:r>
              <a:rPr lang="el-GR" altLang="el-GR" sz="2800" b="1">
                <a:solidFill>
                  <a:srgbClr val="0000FF"/>
                </a:solidFill>
              </a:rPr>
              <a:t>υβριδισμός ΙΙ</a:t>
            </a:r>
          </a:p>
        </p:txBody>
      </p:sp>
      <p:pic>
        <p:nvPicPr>
          <p:cNvPr id="5" name="Εικόνα 4">
            <a:extLst>
              <a:ext uri="{FF2B5EF4-FFF2-40B4-BE49-F238E27FC236}">
                <a16:creationId xmlns:a16="http://schemas.microsoft.com/office/drawing/2014/main" id="{AA63023E-DF00-DAF5-195A-E4953121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836613"/>
            <a:ext cx="54514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Εικόνα 5">
            <a:extLst>
              <a:ext uri="{FF2B5EF4-FFF2-40B4-BE49-F238E27FC236}">
                <a16:creationId xmlns:a16="http://schemas.microsoft.com/office/drawing/2014/main" id="{70BD6DA7-AE32-6D60-7CF6-70446AEA4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636838"/>
            <a:ext cx="53784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a:extLst>
              <a:ext uri="{FF2B5EF4-FFF2-40B4-BE49-F238E27FC236}">
                <a16:creationId xmlns:a16="http://schemas.microsoft.com/office/drawing/2014/main" id="{92754344-03C7-30FD-4B1D-4355A18D8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4437064"/>
            <a:ext cx="23320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5E3E5CD-B661-F6DB-1E6B-CCC064E5A1EA}"/>
              </a:ext>
            </a:extLst>
          </p:cNvPr>
          <p:cNvSpPr txBox="1">
            <a:spLocks noChangeArrowheads="1"/>
          </p:cNvSpPr>
          <p:nvPr/>
        </p:nvSpPr>
        <p:spPr bwMode="auto">
          <a:xfrm>
            <a:off x="4367214" y="6203950"/>
            <a:ext cx="17287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1800"/>
              <a:t>τετραεδρική διάταξη</a:t>
            </a:r>
          </a:p>
        </p:txBody>
      </p:sp>
      <p:pic>
        <p:nvPicPr>
          <p:cNvPr id="2" name="Εικόνα 1">
            <a:extLst>
              <a:ext uri="{FF2B5EF4-FFF2-40B4-BE49-F238E27FC236}">
                <a16:creationId xmlns:a16="http://schemas.microsoft.com/office/drawing/2014/main" id="{90962699-1D9A-F402-C3C0-E02E44D81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80000">
            <a:off x="6425407" y="4479132"/>
            <a:ext cx="218757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DD9B71D0-DFB6-8348-F4A5-9042266DAE02}"/>
              </a:ext>
            </a:extLst>
          </p:cNvPr>
          <p:cNvSpPr>
            <a:spLocks noGrp="1" noChangeArrowheads="1"/>
          </p:cNvSpPr>
          <p:nvPr>
            <p:ph type="title"/>
          </p:nvPr>
        </p:nvSpPr>
        <p:spPr>
          <a:xfrm>
            <a:off x="1524000" y="777875"/>
            <a:ext cx="9144000" cy="922338"/>
          </a:xfrm>
        </p:spPr>
        <p:txBody>
          <a:bodyPr>
            <a:normAutofit fontScale="90000"/>
          </a:bodyPr>
          <a:lstStyle/>
          <a:p>
            <a:pPr eaLnBrk="1" hangingPunct="1"/>
            <a:r>
              <a:rPr lang="el-GR" altLang="en-GR" sz="4800" b="1">
                <a:solidFill>
                  <a:srgbClr val="0000FF"/>
                </a:solidFill>
              </a:rPr>
              <a:t>Υβριδισμός  στον  άνθρακα</a:t>
            </a:r>
            <a:br>
              <a:rPr lang="el-GR" altLang="en-GR" sz="4800" b="1">
                <a:solidFill>
                  <a:srgbClr val="0000FF"/>
                </a:solidFill>
              </a:rPr>
            </a:br>
            <a:r>
              <a:rPr lang="el-GR" altLang="en-GR" sz="4800" b="1">
                <a:solidFill>
                  <a:srgbClr val="0000FF"/>
                </a:solidFill>
              </a:rPr>
              <a:t>οργανικές  ενώσεις</a:t>
            </a:r>
          </a:p>
        </p:txBody>
      </p:sp>
      <p:sp>
        <p:nvSpPr>
          <p:cNvPr id="12293" name="Text Box 5">
            <a:extLst>
              <a:ext uri="{FF2B5EF4-FFF2-40B4-BE49-F238E27FC236}">
                <a16:creationId xmlns:a16="http://schemas.microsoft.com/office/drawing/2014/main" id="{4401F962-0C62-D850-237B-EDE40BCAF22D}"/>
              </a:ext>
            </a:extLst>
          </p:cNvPr>
          <p:cNvSpPr txBox="1">
            <a:spLocks noChangeArrowheads="1"/>
          </p:cNvSpPr>
          <p:nvPr/>
        </p:nvSpPr>
        <p:spPr bwMode="auto">
          <a:xfrm>
            <a:off x="1524000" y="2725739"/>
            <a:ext cx="91440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FF"/>
              </a:buClr>
              <a:buFont typeface="Wingdings" pitchFamily="2" charset="2"/>
              <a:buChar char="q"/>
            </a:pPr>
            <a:r>
              <a:rPr lang="el-GR" altLang="en-GR" sz="4400"/>
              <a:t>  </a:t>
            </a:r>
            <a:r>
              <a:rPr lang="en-US" altLang="en-GR" sz="4400"/>
              <a:t>sp</a:t>
            </a:r>
            <a:r>
              <a:rPr lang="en-US" altLang="en-GR" sz="4400" baseline="30000"/>
              <a:t>3</a:t>
            </a:r>
            <a:r>
              <a:rPr lang="en-US" altLang="en-GR" sz="4400"/>
              <a:t>  </a:t>
            </a:r>
            <a:r>
              <a:rPr lang="el-GR" altLang="en-GR" sz="4400"/>
              <a:t>υβριδοποιημένα τροχιακά</a:t>
            </a:r>
          </a:p>
          <a:p>
            <a:pPr eaLnBrk="1" hangingPunct="1">
              <a:spcBef>
                <a:spcPct val="50000"/>
              </a:spcBef>
              <a:buClr>
                <a:srgbClr val="0000FF"/>
              </a:buClr>
              <a:buFont typeface="Wingdings" pitchFamily="2" charset="2"/>
              <a:buChar char="q"/>
            </a:pPr>
            <a:r>
              <a:rPr lang="el-GR" altLang="en-GR" sz="4400"/>
              <a:t>  </a:t>
            </a:r>
            <a:r>
              <a:rPr lang="en-US" altLang="en-GR" sz="4400"/>
              <a:t>sp</a:t>
            </a:r>
            <a:r>
              <a:rPr lang="el-GR" altLang="en-GR" sz="4400" baseline="30000"/>
              <a:t>2</a:t>
            </a:r>
            <a:r>
              <a:rPr lang="en-US" altLang="en-GR" sz="4400"/>
              <a:t>  </a:t>
            </a:r>
            <a:r>
              <a:rPr lang="el-GR" altLang="en-GR" sz="4400"/>
              <a:t>υβριδοποιημένα τροχιακά</a:t>
            </a:r>
          </a:p>
          <a:p>
            <a:pPr eaLnBrk="1" hangingPunct="1">
              <a:spcBef>
                <a:spcPct val="50000"/>
              </a:spcBef>
              <a:buClr>
                <a:srgbClr val="0000FF"/>
              </a:buClr>
              <a:buFont typeface="Wingdings" pitchFamily="2" charset="2"/>
              <a:buChar char="q"/>
            </a:pPr>
            <a:r>
              <a:rPr lang="el-GR" altLang="en-GR" sz="4400"/>
              <a:t>  </a:t>
            </a:r>
            <a:r>
              <a:rPr lang="en-US" altLang="en-GR" sz="4400"/>
              <a:t>sp</a:t>
            </a:r>
            <a:r>
              <a:rPr lang="el-GR" altLang="en-GR" sz="4400"/>
              <a:t> </a:t>
            </a:r>
            <a:r>
              <a:rPr lang="en-US" altLang="en-GR" sz="4400"/>
              <a:t>  </a:t>
            </a:r>
            <a:r>
              <a:rPr lang="el-GR" altLang="en-GR" sz="4400"/>
              <a:t>υβριδοποιημένα τροχιακά</a:t>
            </a:r>
          </a:p>
          <a:p>
            <a:pPr eaLnBrk="1" hangingPunct="1">
              <a:spcBef>
                <a:spcPct val="50000"/>
              </a:spcBef>
              <a:buClr>
                <a:srgbClr val="0000FF"/>
              </a:buClr>
              <a:buFont typeface="Wingdings" pitchFamily="2" charset="2"/>
              <a:buNone/>
            </a:pPr>
            <a:endParaRPr lang="el-GR" altLang="en-GR" sz="4400"/>
          </a:p>
          <a:p>
            <a:pPr eaLnBrk="1" hangingPunct="1">
              <a:spcBef>
                <a:spcPct val="50000"/>
              </a:spcBef>
              <a:buClr>
                <a:srgbClr val="0000FF"/>
              </a:buClr>
              <a:buFont typeface="Wingdings" pitchFamily="2" charset="2"/>
              <a:buChar char="q"/>
            </a:pPr>
            <a:endParaRPr lang="el-GR" altLang="en-G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 calcmode="lin" valueType="num">
                                      <p:cBhvr additive="base">
                                        <p:cTn id="13" dur="500" fill="hold"/>
                                        <p:tgtEl>
                                          <p:spTgt spid="1229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293">
                                            <p:txEl>
                                              <p:pRg st="2" end="2"/>
                                            </p:txEl>
                                          </p:spTgt>
                                        </p:tgtEl>
                                        <p:attrNameLst>
                                          <p:attrName>style.visibility</p:attrName>
                                        </p:attrNameLst>
                                      </p:cBhvr>
                                      <p:to>
                                        <p:strVal val="visible"/>
                                      </p:to>
                                    </p:set>
                                    <p:anim calcmode="lin" valueType="num">
                                      <p:cBhvr additive="base">
                                        <p:cTn id="19" dur="500" fill="hold"/>
                                        <p:tgtEl>
                                          <p:spTgt spid="1229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B227-FA7D-93F4-53DC-0697279B3CDC}"/>
              </a:ext>
            </a:extLst>
          </p:cNvPr>
          <p:cNvSpPr>
            <a:spLocks noGrp="1"/>
          </p:cNvSpPr>
          <p:nvPr>
            <p:ph type="title"/>
          </p:nvPr>
        </p:nvSpPr>
        <p:spPr/>
        <p:txBody>
          <a:bodyPr>
            <a:normAutofit/>
          </a:bodyPr>
          <a:lstStyle/>
          <a:p>
            <a:r>
              <a:rPr lang="el-GR" sz="3600" b="0" i="0" dirty="0">
                <a:solidFill>
                  <a:srgbClr val="000000"/>
                </a:solidFill>
                <a:effectLst/>
                <a:latin typeface="Trebuchet MS" panose="020B0703020202090204" pitchFamily="34" charset="0"/>
              </a:rPr>
              <a:t>Τα βασικά σημεία της θεωρίας των μοριακών τροχιακών</a:t>
            </a:r>
            <a:endParaRPr lang="en-GR" sz="3600" dirty="0"/>
          </a:p>
        </p:txBody>
      </p:sp>
      <p:sp>
        <p:nvSpPr>
          <p:cNvPr id="3" name="Content Placeholder 2">
            <a:extLst>
              <a:ext uri="{FF2B5EF4-FFF2-40B4-BE49-F238E27FC236}">
                <a16:creationId xmlns:a16="http://schemas.microsoft.com/office/drawing/2014/main" id="{C84DD6AD-73B1-6E24-0B6D-F6C944047E71}"/>
              </a:ext>
            </a:extLst>
          </p:cNvPr>
          <p:cNvSpPr>
            <a:spLocks noGrp="1"/>
          </p:cNvSpPr>
          <p:nvPr>
            <p:ph idx="1"/>
          </p:nvPr>
        </p:nvSpPr>
        <p:spPr/>
        <p:txBody>
          <a:bodyPr>
            <a:normAutofit fontScale="85000" lnSpcReduction="20000"/>
          </a:bodyPr>
          <a:lstStyle/>
          <a:p>
            <a:pPr>
              <a:buFont typeface="Wingdings" pitchFamily="2" charset="2"/>
              <a:buChar char="§"/>
            </a:pPr>
            <a:r>
              <a:rPr lang="el-GR" b="0" i="0" dirty="0">
                <a:solidFill>
                  <a:srgbClr val="000000"/>
                </a:solidFill>
                <a:effectLst/>
                <a:latin typeface="Trebuchet MS" panose="020B0703020202090204" pitchFamily="34" charset="0"/>
              </a:rPr>
              <a:t>Τα μοριακά τροχιακά προκύπτουν με συνδυασμό ατομικών τροχιακών. Σχηματίζονται δε τόσα μοριακά τροχιακά όσα είναι τα ατομικά τροχιακά που συνδυάζονται.</a:t>
            </a:r>
            <a:br>
              <a:rPr lang="el-GR" dirty="0"/>
            </a:br>
            <a:r>
              <a:rPr lang="el-GR" b="0" i="0" dirty="0">
                <a:solidFill>
                  <a:srgbClr val="000000"/>
                </a:solidFill>
                <a:effectLst/>
                <a:latin typeface="Trebuchet MS" panose="020B0703020202090204" pitchFamily="34" charset="0"/>
              </a:rPr>
              <a:t>  </a:t>
            </a:r>
          </a:p>
          <a:p>
            <a:pPr>
              <a:buFont typeface="Wingdings" pitchFamily="2" charset="2"/>
              <a:buChar char="§"/>
            </a:pPr>
            <a:r>
              <a:rPr lang="el-GR" b="0" i="0" dirty="0">
                <a:solidFill>
                  <a:srgbClr val="000000"/>
                </a:solidFill>
                <a:effectLst/>
                <a:latin typeface="Trebuchet MS" panose="020B0703020202090204" pitchFamily="34" charset="0"/>
              </a:rPr>
              <a:t>Τα μοριακά τροχιακά περιγράφουν τις περιοχές του χώρου σ’ ένα μόριο, όπου υπάρχει μεγάλη πιθανότητα να βρεθούν τα ηλεκτρόνια. Τα μοριακά τροχιακά, με άλλα λόγια, περιβάλλουν δύο ή περισσότερους πυρήνες, σε αντίθεση με τα ατομικά τροχιακά που περιβάλλουν ένα μόνο πυρήνα.</a:t>
            </a:r>
            <a:br>
              <a:rPr lang="el-GR" dirty="0"/>
            </a:br>
            <a:r>
              <a:rPr lang="el-GR" b="0" i="0" dirty="0">
                <a:solidFill>
                  <a:srgbClr val="000000"/>
                </a:solidFill>
                <a:effectLst/>
                <a:latin typeface="Trebuchet MS" panose="020B0703020202090204" pitchFamily="34" charset="0"/>
              </a:rPr>
              <a:t>  </a:t>
            </a:r>
          </a:p>
          <a:p>
            <a:pPr>
              <a:buFont typeface="Wingdings" pitchFamily="2" charset="2"/>
              <a:buChar char="§"/>
            </a:pPr>
            <a:r>
              <a:rPr lang="el-GR" b="0" i="0" dirty="0">
                <a:solidFill>
                  <a:srgbClr val="000000"/>
                </a:solidFill>
                <a:effectLst/>
                <a:latin typeface="Trebuchet MS" panose="020B0703020202090204" pitchFamily="34" charset="0"/>
              </a:rPr>
              <a:t>Τα μοριακά τροχιακά έχουν ορισμένο σχήμα, μέγεθος και ενεργειακό επίπεδο.</a:t>
            </a:r>
            <a:br>
              <a:rPr lang="el-GR" dirty="0"/>
            </a:br>
            <a:r>
              <a:rPr lang="el-GR" b="0" i="0" dirty="0">
                <a:solidFill>
                  <a:srgbClr val="000000"/>
                </a:solidFill>
                <a:effectLst/>
                <a:latin typeface="Trebuchet MS" panose="020B0703020202090204" pitchFamily="34" charset="0"/>
              </a:rPr>
              <a:t>   </a:t>
            </a:r>
          </a:p>
          <a:p>
            <a:pPr>
              <a:buFont typeface="Wingdings" pitchFamily="2" charset="2"/>
              <a:buChar char="§"/>
            </a:pPr>
            <a:r>
              <a:rPr lang="el-GR" b="0" i="0" dirty="0">
                <a:solidFill>
                  <a:srgbClr val="000000"/>
                </a:solidFill>
                <a:effectLst/>
                <a:latin typeface="Trebuchet MS" panose="020B0703020202090204" pitchFamily="34" charset="0"/>
              </a:rPr>
              <a:t>Υπάρχουν δύο είδη μοριακών τροχιακών, τα δεσμικά (με χαμηλή ενέργεια) και τα </a:t>
            </a:r>
            <a:r>
              <a:rPr lang="el-GR" b="0" i="0" dirty="0" err="1">
                <a:solidFill>
                  <a:srgbClr val="000000"/>
                </a:solidFill>
                <a:effectLst/>
                <a:latin typeface="Trebuchet MS" panose="020B0703020202090204" pitchFamily="34" charset="0"/>
              </a:rPr>
              <a:t>αντιδεσμικά</a:t>
            </a:r>
            <a:r>
              <a:rPr lang="el-GR" b="0" i="0" dirty="0">
                <a:solidFill>
                  <a:srgbClr val="000000"/>
                </a:solidFill>
                <a:effectLst/>
                <a:latin typeface="Trebuchet MS" panose="020B0703020202090204" pitchFamily="34" charset="0"/>
              </a:rPr>
              <a:t> (με υψηλή ενέργεια).</a:t>
            </a:r>
            <a:br>
              <a:rPr lang="el-GR" dirty="0"/>
            </a:br>
            <a:endParaRPr lang="en-GR" dirty="0"/>
          </a:p>
        </p:txBody>
      </p:sp>
    </p:spTree>
    <p:extLst>
      <p:ext uri="{BB962C8B-B14F-4D97-AF65-F5344CB8AC3E}">
        <p14:creationId xmlns:p14="http://schemas.microsoft.com/office/powerpoint/2010/main" val="67947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a:extLst>
              <a:ext uri="{FF2B5EF4-FFF2-40B4-BE49-F238E27FC236}">
                <a16:creationId xmlns:a16="http://schemas.microsoft.com/office/drawing/2014/main" id="{B79EC6CC-BEE4-E9D7-E2E3-12D5C3D6CA9E}"/>
              </a:ext>
            </a:extLst>
          </p:cNvPr>
          <p:cNvSpPr>
            <a:spLocks noGrp="1" noChangeArrowheads="1"/>
          </p:cNvSpPr>
          <p:nvPr>
            <p:ph type="title"/>
          </p:nvPr>
        </p:nvSpPr>
        <p:spPr>
          <a:xfrm>
            <a:off x="1524000" y="44450"/>
            <a:ext cx="9144000" cy="706438"/>
          </a:xfrm>
        </p:spPr>
        <p:txBody>
          <a:bodyPr/>
          <a:lstStyle/>
          <a:p>
            <a:pPr eaLnBrk="1" hangingPunct="1"/>
            <a:r>
              <a:rPr lang="el-GR" altLang="en-GR" sz="3200" b="1">
                <a:solidFill>
                  <a:srgbClr val="0000FF"/>
                </a:solidFill>
              </a:rPr>
              <a:t>Ο  </a:t>
            </a:r>
            <a:r>
              <a:rPr lang="en-US" altLang="en-GR" sz="3200" b="1">
                <a:solidFill>
                  <a:srgbClr val="0000FF"/>
                </a:solidFill>
              </a:rPr>
              <a:t>C  </a:t>
            </a:r>
            <a:r>
              <a:rPr lang="el-GR" altLang="en-GR" sz="3200" b="1">
                <a:solidFill>
                  <a:srgbClr val="0000FF"/>
                </a:solidFill>
              </a:rPr>
              <a:t>συμμετέχει  μόνο  σε  απλούς  δεσμούς</a:t>
            </a:r>
            <a:r>
              <a:rPr lang="el-GR" altLang="en-GR" sz="4000" b="1">
                <a:solidFill>
                  <a:srgbClr val="0000FF"/>
                </a:solidFill>
              </a:rPr>
              <a:t>  </a:t>
            </a:r>
          </a:p>
        </p:txBody>
      </p:sp>
      <p:sp>
        <p:nvSpPr>
          <p:cNvPr id="14341" name="Text Box 5">
            <a:extLst>
              <a:ext uri="{FF2B5EF4-FFF2-40B4-BE49-F238E27FC236}">
                <a16:creationId xmlns:a16="http://schemas.microsoft.com/office/drawing/2014/main" id="{88D81639-B979-85ED-D462-545DFFBE6BD9}"/>
              </a:ext>
            </a:extLst>
          </p:cNvPr>
          <p:cNvSpPr txBox="1">
            <a:spLocks noChangeArrowheads="1"/>
          </p:cNvSpPr>
          <p:nvPr/>
        </p:nvSpPr>
        <p:spPr bwMode="auto">
          <a:xfrm>
            <a:off x="1524000" y="7651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2400"/>
              <a:t>Ο  </a:t>
            </a:r>
            <a:r>
              <a:rPr lang="en-US" altLang="en-GR" sz="2400"/>
              <a:t>C </a:t>
            </a:r>
            <a:r>
              <a:rPr lang="el-GR" altLang="en-GR" sz="2400"/>
              <a:t>σχηματίζει  τέσσερεις  ισότιμους  απλούς  δεσμούς (όλοι  σ)</a:t>
            </a:r>
          </a:p>
        </p:txBody>
      </p:sp>
      <p:grpSp>
        <p:nvGrpSpPr>
          <p:cNvPr id="2" name="Group 22">
            <a:extLst>
              <a:ext uri="{FF2B5EF4-FFF2-40B4-BE49-F238E27FC236}">
                <a16:creationId xmlns:a16="http://schemas.microsoft.com/office/drawing/2014/main" id="{A4240138-A6E4-1431-8A85-4D6E91123C4E}"/>
              </a:ext>
            </a:extLst>
          </p:cNvPr>
          <p:cNvGrpSpPr>
            <a:grpSpLocks/>
          </p:cNvGrpSpPr>
          <p:nvPr/>
        </p:nvGrpSpPr>
        <p:grpSpPr bwMode="auto">
          <a:xfrm>
            <a:off x="1487487" y="1450976"/>
            <a:ext cx="3817938" cy="682625"/>
            <a:chOff x="-23" y="2048"/>
            <a:chExt cx="2405" cy="430"/>
          </a:xfrm>
        </p:grpSpPr>
        <p:grpSp>
          <p:nvGrpSpPr>
            <p:cNvPr id="1097" name="Group 23">
              <a:extLst>
                <a:ext uri="{FF2B5EF4-FFF2-40B4-BE49-F238E27FC236}">
                  <a16:creationId xmlns:a16="http://schemas.microsoft.com/office/drawing/2014/main" id="{1FBBB4D2-FCCB-A600-D79B-3D4DC323A78B}"/>
                </a:ext>
              </a:extLst>
            </p:cNvPr>
            <p:cNvGrpSpPr>
              <a:grpSpLocks/>
            </p:cNvGrpSpPr>
            <p:nvPr/>
          </p:nvGrpSpPr>
          <p:grpSpPr bwMode="auto">
            <a:xfrm>
              <a:off x="-23" y="2048"/>
              <a:ext cx="2314" cy="430"/>
              <a:chOff x="-23" y="2048"/>
              <a:chExt cx="2314" cy="430"/>
            </a:xfrm>
          </p:grpSpPr>
          <p:sp>
            <p:nvSpPr>
              <p:cNvPr id="1099" name="Line 24">
                <a:extLst>
                  <a:ext uri="{FF2B5EF4-FFF2-40B4-BE49-F238E27FC236}">
                    <a16:creationId xmlns:a16="http://schemas.microsoft.com/office/drawing/2014/main" id="{D818079D-B9C2-7373-17F7-78A446E9BF5D}"/>
                  </a:ext>
                </a:extLst>
              </p:cNvPr>
              <p:cNvSpPr>
                <a:spLocks noChangeShapeType="1"/>
              </p:cNvSpPr>
              <p:nvPr/>
            </p:nvSpPr>
            <p:spPr bwMode="auto">
              <a:xfrm>
                <a:off x="476" y="2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00" name="Line 25">
                <a:extLst>
                  <a:ext uri="{FF2B5EF4-FFF2-40B4-BE49-F238E27FC236}">
                    <a16:creationId xmlns:a16="http://schemas.microsoft.com/office/drawing/2014/main" id="{FFC952AB-3795-863A-7B34-8A0FB06F89F6}"/>
                  </a:ext>
                </a:extLst>
              </p:cNvPr>
              <p:cNvSpPr>
                <a:spLocks noChangeShapeType="1"/>
              </p:cNvSpPr>
              <p:nvPr/>
            </p:nvSpPr>
            <p:spPr bwMode="auto">
              <a:xfrm>
                <a:off x="974" y="2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01" name="Line 26">
                <a:extLst>
                  <a:ext uri="{FF2B5EF4-FFF2-40B4-BE49-F238E27FC236}">
                    <a16:creationId xmlns:a16="http://schemas.microsoft.com/office/drawing/2014/main" id="{4CDB86A4-5A1C-E8B6-E4F7-1350E0D647CF}"/>
                  </a:ext>
                </a:extLst>
              </p:cNvPr>
              <p:cNvSpPr>
                <a:spLocks noChangeShapeType="1"/>
              </p:cNvSpPr>
              <p:nvPr/>
            </p:nvSpPr>
            <p:spPr bwMode="auto">
              <a:xfrm flipV="1">
                <a:off x="567" y="2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02" name="Line 27">
                <a:extLst>
                  <a:ext uri="{FF2B5EF4-FFF2-40B4-BE49-F238E27FC236}">
                    <a16:creationId xmlns:a16="http://schemas.microsoft.com/office/drawing/2014/main" id="{5D9A0FA8-4B0A-7F4C-AADA-D5969F932B2E}"/>
                  </a:ext>
                </a:extLst>
              </p:cNvPr>
              <p:cNvSpPr>
                <a:spLocks noChangeShapeType="1"/>
              </p:cNvSpPr>
              <p:nvPr/>
            </p:nvSpPr>
            <p:spPr bwMode="auto">
              <a:xfrm flipV="1">
                <a:off x="1066" y="2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03" name="Line 28">
                <a:extLst>
                  <a:ext uri="{FF2B5EF4-FFF2-40B4-BE49-F238E27FC236}">
                    <a16:creationId xmlns:a16="http://schemas.microsoft.com/office/drawing/2014/main" id="{BE471833-9D30-DB3F-171C-89CFF2F2A88E}"/>
                  </a:ext>
                </a:extLst>
              </p:cNvPr>
              <p:cNvSpPr>
                <a:spLocks noChangeShapeType="1"/>
              </p:cNvSpPr>
              <p:nvPr/>
            </p:nvSpPr>
            <p:spPr bwMode="auto">
              <a:xfrm rot="10800000" flipV="1">
                <a:off x="657" y="2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04" name="Line 29">
                <a:extLst>
                  <a:ext uri="{FF2B5EF4-FFF2-40B4-BE49-F238E27FC236}">
                    <a16:creationId xmlns:a16="http://schemas.microsoft.com/office/drawing/2014/main" id="{57034DE6-3FA3-1479-DE79-5CCFD5CCD3B3}"/>
                  </a:ext>
                </a:extLst>
              </p:cNvPr>
              <p:cNvSpPr>
                <a:spLocks noChangeShapeType="1"/>
              </p:cNvSpPr>
              <p:nvPr/>
            </p:nvSpPr>
            <p:spPr bwMode="auto">
              <a:xfrm rot="10800000" flipH="1" flipV="1">
                <a:off x="1155" y="2048"/>
                <a:ext cx="2" cy="24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05" name="Text Box 30">
                <a:extLst>
                  <a:ext uri="{FF2B5EF4-FFF2-40B4-BE49-F238E27FC236}">
                    <a16:creationId xmlns:a16="http://schemas.microsoft.com/office/drawing/2014/main" id="{FE14EF34-5CDC-9FED-40F9-C3FC80E25D60}"/>
                  </a:ext>
                </a:extLst>
              </p:cNvPr>
              <p:cNvSpPr txBox="1">
                <a:spLocks noChangeArrowheads="1"/>
              </p:cNvSpPr>
              <p:nvPr/>
            </p:nvSpPr>
            <p:spPr bwMode="auto">
              <a:xfrm>
                <a:off x="477" y="228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1106" name="Text Box 31">
                <a:extLst>
                  <a:ext uri="{FF2B5EF4-FFF2-40B4-BE49-F238E27FC236}">
                    <a16:creationId xmlns:a16="http://schemas.microsoft.com/office/drawing/2014/main" id="{F2C16FEA-A391-8786-9A7F-D2EF86189547}"/>
                  </a:ext>
                </a:extLst>
              </p:cNvPr>
              <p:cNvSpPr txBox="1">
                <a:spLocks noChangeArrowheads="1"/>
              </p:cNvSpPr>
              <p:nvPr/>
            </p:nvSpPr>
            <p:spPr bwMode="auto">
              <a:xfrm>
                <a:off x="976" y="227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1107" name="Line 32">
                <a:extLst>
                  <a:ext uri="{FF2B5EF4-FFF2-40B4-BE49-F238E27FC236}">
                    <a16:creationId xmlns:a16="http://schemas.microsoft.com/office/drawing/2014/main" id="{29B1753A-0802-B103-9C2B-1BFF2DCBE358}"/>
                  </a:ext>
                </a:extLst>
              </p:cNvPr>
              <p:cNvSpPr>
                <a:spLocks noChangeShapeType="1"/>
              </p:cNvSpPr>
              <p:nvPr/>
            </p:nvSpPr>
            <p:spPr bwMode="auto">
              <a:xfrm>
                <a:off x="1291" y="228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08" name="Line 33">
                <a:extLst>
                  <a:ext uri="{FF2B5EF4-FFF2-40B4-BE49-F238E27FC236}">
                    <a16:creationId xmlns:a16="http://schemas.microsoft.com/office/drawing/2014/main" id="{A84D9B81-7A08-F2BE-8A8A-EFC1824465BA}"/>
                  </a:ext>
                </a:extLst>
              </p:cNvPr>
              <p:cNvSpPr>
                <a:spLocks noChangeShapeType="1"/>
              </p:cNvSpPr>
              <p:nvPr/>
            </p:nvSpPr>
            <p:spPr bwMode="auto">
              <a:xfrm flipV="1">
                <a:off x="1429" y="205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09" name="Text Box 34">
                <a:extLst>
                  <a:ext uri="{FF2B5EF4-FFF2-40B4-BE49-F238E27FC236}">
                    <a16:creationId xmlns:a16="http://schemas.microsoft.com/office/drawing/2014/main" id="{B3D35E04-9898-1868-D5C9-04799B7B63AF}"/>
                  </a:ext>
                </a:extLst>
              </p:cNvPr>
              <p:cNvSpPr txBox="1">
                <a:spLocks noChangeArrowheads="1"/>
              </p:cNvSpPr>
              <p:nvPr/>
            </p:nvSpPr>
            <p:spPr bwMode="auto">
              <a:xfrm>
                <a:off x="1293" y="227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1110" name="Line 35">
                <a:extLst>
                  <a:ext uri="{FF2B5EF4-FFF2-40B4-BE49-F238E27FC236}">
                    <a16:creationId xmlns:a16="http://schemas.microsoft.com/office/drawing/2014/main" id="{41C80935-2B8D-18E9-3862-6164CA99B439}"/>
                  </a:ext>
                </a:extLst>
              </p:cNvPr>
              <p:cNvSpPr>
                <a:spLocks noChangeShapeType="1"/>
              </p:cNvSpPr>
              <p:nvPr/>
            </p:nvSpPr>
            <p:spPr bwMode="auto">
              <a:xfrm>
                <a:off x="1654" y="228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111" name="Line 36">
                <a:extLst>
                  <a:ext uri="{FF2B5EF4-FFF2-40B4-BE49-F238E27FC236}">
                    <a16:creationId xmlns:a16="http://schemas.microsoft.com/office/drawing/2014/main" id="{7929F958-4B25-E075-FE10-5019A4C2F0A1}"/>
                  </a:ext>
                </a:extLst>
              </p:cNvPr>
              <p:cNvSpPr>
                <a:spLocks noChangeShapeType="1"/>
              </p:cNvSpPr>
              <p:nvPr/>
            </p:nvSpPr>
            <p:spPr bwMode="auto">
              <a:xfrm flipV="1">
                <a:off x="1792" y="205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112" name="Text Box 37">
                <a:extLst>
                  <a:ext uri="{FF2B5EF4-FFF2-40B4-BE49-F238E27FC236}">
                    <a16:creationId xmlns:a16="http://schemas.microsoft.com/office/drawing/2014/main" id="{4DF81B13-ECC4-7333-7B90-F5E268A3E9DA}"/>
                  </a:ext>
                </a:extLst>
              </p:cNvPr>
              <p:cNvSpPr txBox="1">
                <a:spLocks noChangeArrowheads="1"/>
              </p:cNvSpPr>
              <p:nvPr/>
            </p:nvSpPr>
            <p:spPr bwMode="auto">
              <a:xfrm>
                <a:off x="1656" y="227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1113" name="Text Box 38">
                <a:extLst>
                  <a:ext uri="{FF2B5EF4-FFF2-40B4-BE49-F238E27FC236}">
                    <a16:creationId xmlns:a16="http://schemas.microsoft.com/office/drawing/2014/main" id="{B5E7A23A-AB60-007F-2C0F-1A5CA67F1F5C}"/>
                  </a:ext>
                </a:extLst>
              </p:cNvPr>
              <p:cNvSpPr txBox="1">
                <a:spLocks noChangeArrowheads="1"/>
              </p:cNvSpPr>
              <p:nvPr/>
            </p:nvSpPr>
            <p:spPr bwMode="auto">
              <a:xfrm>
                <a:off x="-23" y="2145"/>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1114" name="Line 39">
                <a:extLst>
                  <a:ext uri="{FF2B5EF4-FFF2-40B4-BE49-F238E27FC236}">
                    <a16:creationId xmlns:a16="http://schemas.microsoft.com/office/drawing/2014/main" id="{B107B64E-EB51-C04A-69D6-221FE8E15516}"/>
                  </a:ext>
                </a:extLst>
              </p:cNvPr>
              <p:cNvSpPr>
                <a:spLocks noChangeShapeType="1"/>
              </p:cNvSpPr>
              <p:nvPr/>
            </p:nvSpPr>
            <p:spPr bwMode="auto">
              <a:xfrm>
                <a:off x="2018" y="2285"/>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1098" name="Text Box 40">
              <a:extLst>
                <a:ext uri="{FF2B5EF4-FFF2-40B4-BE49-F238E27FC236}">
                  <a16:creationId xmlns:a16="http://schemas.microsoft.com/office/drawing/2014/main" id="{8C42BEB4-4539-E8B9-D83C-7DC6E886D411}"/>
                </a:ext>
              </a:extLst>
            </p:cNvPr>
            <p:cNvSpPr txBox="1">
              <a:spLocks noChangeArrowheads="1"/>
            </p:cNvSpPr>
            <p:nvPr/>
          </p:nvSpPr>
          <p:spPr bwMode="auto">
            <a:xfrm>
              <a:off x="2020" y="228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grpSp>
      <p:grpSp>
        <p:nvGrpSpPr>
          <p:cNvPr id="4" name="Group 62">
            <a:extLst>
              <a:ext uri="{FF2B5EF4-FFF2-40B4-BE49-F238E27FC236}">
                <a16:creationId xmlns:a16="http://schemas.microsoft.com/office/drawing/2014/main" id="{05110D92-DC42-0B38-0E10-45CB30953B4E}"/>
              </a:ext>
            </a:extLst>
          </p:cNvPr>
          <p:cNvGrpSpPr>
            <a:grpSpLocks/>
          </p:cNvGrpSpPr>
          <p:nvPr/>
        </p:nvGrpSpPr>
        <p:grpSpPr bwMode="auto">
          <a:xfrm>
            <a:off x="1487488" y="2349501"/>
            <a:ext cx="3816351" cy="720725"/>
            <a:chOff x="2925" y="2024"/>
            <a:chExt cx="2404" cy="454"/>
          </a:xfrm>
        </p:grpSpPr>
        <p:sp>
          <p:nvSpPr>
            <p:cNvPr id="1080" name="Line 63">
              <a:extLst>
                <a:ext uri="{FF2B5EF4-FFF2-40B4-BE49-F238E27FC236}">
                  <a16:creationId xmlns:a16="http://schemas.microsoft.com/office/drawing/2014/main" id="{E0C13A42-C75C-A3C9-EB1A-92FDF0A017FC}"/>
                </a:ext>
              </a:extLst>
            </p:cNvPr>
            <p:cNvSpPr>
              <a:spLocks noChangeShapeType="1"/>
            </p:cNvSpPr>
            <p:nvPr/>
          </p:nvSpPr>
          <p:spPr bwMode="auto">
            <a:xfrm>
              <a:off x="3424" y="2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81" name="Line 64">
              <a:extLst>
                <a:ext uri="{FF2B5EF4-FFF2-40B4-BE49-F238E27FC236}">
                  <a16:creationId xmlns:a16="http://schemas.microsoft.com/office/drawing/2014/main" id="{AF317ABC-B35B-D069-5A54-42E3F6F72CFB}"/>
                </a:ext>
              </a:extLst>
            </p:cNvPr>
            <p:cNvSpPr>
              <a:spLocks noChangeShapeType="1"/>
            </p:cNvSpPr>
            <p:nvPr/>
          </p:nvSpPr>
          <p:spPr bwMode="auto">
            <a:xfrm>
              <a:off x="3922" y="2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82" name="Line 65">
              <a:extLst>
                <a:ext uri="{FF2B5EF4-FFF2-40B4-BE49-F238E27FC236}">
                  <a16:creationId xmlns:a16="http://schemas.microsoft.com/office/drawing/2014/main" id="{FAB0ACD3-199B-E352-8642-A43741720DE9}"/>
                </a:ext>
              </a:extLst>
            </p:cNvPr>
            <p:cNvSpPr>
              <a:spLocks noChangeShapeType="1"/>
            </p:cNvSpPr>
            <p:nvPr/>
          </p:nvSpPr>
          <p:spPr bwMode="auto">
            <a:xfrm flipV="1">
              <a:off x="3515" y="2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83" name="Line 66">
              <a:extLst>
                <a:ext uri="{FF2B5EF4-FFF2-40B4-BE49-F238E27FC236}">
                  <a16:creationId xmlns:a16="http://schemas.microsoft.com/office/drawing/2014/main" id="{20380C9D-B782-F9A4-906E-368B2C6D8D88}"/>
                </a:ext>
              </a:extLst>
            </p:cNvPr>
            <p:cNvSpPr>
              <a:spLocks noChangeShapeType="1"/>
            </p:cNvSpPr>
            <p:nvPr/>
          </p:nvSpPr>
          <p:spPr bwMode="auto">
            <a:xfrm flipV="1">
              <a:off x="4014" y="2059"/>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84" name="Line 67">
              <a:extLst>
                <a:ext uri="{FF2B5EF4-FFF2-40B4-BE49-F238E27FC236}">
                  <a16:creationId xmlns:a16="http://schemas.microsoft.com/office/drawing/2014/main" id="{0C32C236-A9DA-E2BA-3877-25E58488D922}"/>
                </a:ext>
              </a:extLst>
            </p:cNvPr>
            <p:cNvSpPr>
              <a:spLocks noChangeShapeType="1"/>
            </p:cNvSpPr>
            <p:nvPr/>
          </p:nvSpPr>
          <p:spPr bwMode="auto">
            <a:xfrm rot="10800000" flipV="1">
              <a:off x="3605" y="2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85" name="Line 68">
              <a:extLst>
                <a:ext uri="{FF2B5EF4-FFF2-40B4-BE49-F238E27FC236}">
                  <a16:creationId xmlns:a16="http://schemas.microsoft.com/office/drawing/2014/main" id="{7D7A355D-9BEC-E1C3-61B2-0F14AE3AB08B}"/>
                </a:ext>
              </a:extLst>
            </p:cNvPr>
            <p:cNvSpPr>
              <a:spLocks noChangeShapeType="1"/>
            </p:cNvSpPr>
            <p:nvPr/>
          </p:nvSpPr>
          <p:spPr bwMode="auto">
            <a:xfrm flipH="1" flipV="1">
              <a:off x="5103" y="2024"/>
              <a:ext cx="2" cy="24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86" name="Text Box 69">
              <a:extLst>
                <a:ext uri="{FF2B5EF4-FFF2-40B4-BE49-F238E27FC236}">
                  <a16:creationId xmlns:a16="http://schemas.microsoft.com/office/drawing/2014/main" id="{1E525A60-D87D-81E4-7966-F37515F31D4A}"/>
                </a:ext>
              </a:extLst>
            </p:cNvPr>
            <p:cNvSpPr txBox="1">
              <a:spLocks noChangeArrowheads="1"/>
            </p:cNvSpPr>
            <p:nvPr/>
          </p:nvSpPr>
          <p:spPr bwMode="auto">
            <a:xfrm>
              <a:off x="3425" y="228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1087" name="Text Box 70">
              <a:extLst>
                <a:ext uri="{FF2B5EF4-FFF2-40B4-BE49-F238E27FC236}">
                  <a16:creationId xmlns:a16="http://schemas.microsoft.com/office/drawing/2014/main" id="{24A39DEF-D65D-2C76-7969-441FCE9CE14B}"/>
                </a:ext>
              </a:extLst>
            </p:cNvPr>
            <p:cNvSpPr txBox="1">
              <a:spLocks noChangeArrowheads="1"/>
            </p:cNvSpPr>
            <p:nvPr/>
          </p:nvSpPr>
          <p:spPr bwMode="auto">
            <a:xfrm>
              <a:off x="3924" y="227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r>
                <a:rPr lang="en-US" altLang="en-GR" sz="1400" b="1" baseline="30000"/>
                <a:t>3</a:t>
              </a:r>
              <a:endParaRPr lang="el-GR" altLang="en-GR" sz="1400" b="1" baseline="30000"/>
            </a:p>
          </p:txBody>
        </p:sp>
        <p:sp>
          <p:nvSpPr>
            <p:cNvPr id="1088" name="Line 71">
              <a:extLst>
                <a:ext uri="{FF2B5EF4-FFF2-40B4-BE49-F238E27FC236}">
                  <a16:creationId xmlns:a16="http://schemas.microsoft.com/office/drawing/2014/main" id="{74C8723F-2A2A-9B91-E6C0-0C4DEF2201BF}"/>
                </a:ext>
              </a:extLst>
            </p:cNvPr>
            <p:cNvSpPr>
              <a:spLocks noChangeShapeType="1"/>
            </p:cNvSpPr>
            <p:nvPr/>
          </p:nvSpPr>
          <p:spPr bwMode="auto">
            <a:xfrm>
              <a:off x="4239" y="228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89" name="Line 72">
              <a:extLst>
                <a:ext uri="{FF2B5EF4-FFF2-40B4-BE49-F238E27FC236}">
                  <a16:creationId xmlns:a16="http://schemas.microsoft.com/office/drawing/2014/main" id="{D6F8B57E-B85F-DACD-4F4D-6F9CE46BF68D}"/>
                </a:ext>
              </a:extLst>
            </p:cNvPr>
            <p:cNvSpPr>
              <a:spLocks noChangeShapeType="1"/>
            </p:cNvSpPr>
            <p:nvPr/>
          </p:nvSpPr>
          <p:spPr bwMode="auto">
            <a:xfrm flipV="1">
              <a:off x="4377" y="205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90" name="Text Box 73">
              <a:extLst>
                <a:ext uri="{FF2B5EF4-FFF2-40B4-BE49-F238E27FC236}">
                  <a16:creationId xmlns:a16="http://schemas.microsoft.com/office/drawing/2014/main" id="{42E1C8B4-92E6-DA74-7726-6D0F9BDCAE15}"/>
                </a:ext>
              </a:extLst>
            </p:cNvPr>
            <p:cNvSpPr txBox="1">
              <a:spLocks noChangeArrowheads="1"/>
            </p:cNvSpPr>
            <p:nvPr/>
          </p:nvSpPr>
          <p:spPr bwMode="auto">
            <a:xfrm>
              <a:off x="4241" y="227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r>
                <a:rPr lang="en-US" altLang="en-GR" sz="1400" b="1" baseline="30000"/>
                <a:t>3</a:t>
              </a:r>
              <a:endParaRPr lang="el-GR" altLang="en-GR" sz="1400" b="1" baseline="30000"/>
            </a:p>
          </p:txBody>
        </p:sp>
        <p:sp>
          <p:nvSpPr>
            <p:cNvPr id="1091" name="Line 74">
              <a:extLst>
                <a:ext uri="{FF2B5EF4-FFF2-40B4-BE49-F238E27FC236}">
                  <a16:creationId xmlns:a16="http://schemas.microsoft.com/office/drawing/2014/main" id="{0620EE22-CB46-1D5B-F4D9-A69E7595E78E}"/>
                </a:ext>
              </a:extLst>
            </p:cNvPr>
            <p:cNvSpPr>
              <a:spLocks noChangeShapeType="1"/>
            </p:cNvSpPr>
            <p:nvPr/>
          </p:nvSpPr>
          <p:spPr bwMode="auto">
            <a:xfrm>
              <a:off x="4602" y="228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92" name="Line 75">
              <a:extLst>
                <a:ext uri="{FF2B5EF4-FFF2-40B4-BE49-F238E27FC236}">
                  <a16:creationId xmlns:a16="http://schemas.microsoft.com/office/drawing/2014/main" id="{A14A5E1A-995A-45FC-1841-F08BB4444CA8}"/>
                </a:ext>
              </a:extLst>
            </p:cNvPr>
            <p:cNvSpPr>
              <a:spLocks noChangeShapeType="1"/>
            </p:cNvSpPr>
            <p:nvPr/>
          </p:nvSpPr>
          <p:spPr bwMode="auto">
            <a:xfrm flipV="1">
              <a:off x="4740" y="205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93" name="Text Box 76">
              <a:extLst>
                <a:ext uri="{FF2B5EF4-FFF2-40B4-BE49-F238E27FC236}">
                  <a16:creationId xmlns:a16="http://schemas.microsoft.com/office/drawing/2014/main" id="{27F44107-6328-3508-1FA5-E75FEB90EC78}"/>
                </a:ext>
              </a:extLst>
            </p:cNvPr>
            <p:cNvSpPr txBox="1">
              <a:spLocks noChangeArrowheads="1"/>
            </p:cNvSpPr>
            <p:nvPr/>
          </p:nvSpPr>
          <p:spPr bwMode="auto">
            <a:xfrm>
              <a:off x="4604" y="227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r>
                <a:rPr lang="en-US" altLang="en-GR" sz="1400" b="1" baseline="30000"/>
                <a:t>3</a:t>
              </a:r>
              <a:endParaRPr lang="el-GR" altLang="en-GR" sz="1400" b="1" baseline="30000"/>
            </a:p>
          </p:txBody>
        </p:sp>
        <p:sp>
          <p:nvSpPr>
            <p:cNvPr id="1094" name="Text Box 77">
              <a:extLst>
                <a:ext uri="{FF2B5EF4-FFF2-40B4-BE49-F238E27FC236}">
                  <a16:creationId xmlns:a16="http://schemas.microsoft.com/office/drawing/2014/main" id="{7E2D6822-1BCC-1909-311A-2E6D4D1E0952}"/>
                </a:ext>
              </a:extLst>
            </p:cNvPr>
            <p:cNvSpPr txBox="1">
              <a:spLocks noChangeArrowheads="1"/>
            </p:cNvSpPr>
            <p:nvPr/>
          </p:nvSpPr>
          <p:spPr bwMode="auto">
            <a:xfrm>
              <a:off x="2925" y="2145"/>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1095" name="Line 78">
              <a:extLst>
                <a:ext uri="{FF2B5EF4-FFF2-40B4-BE49-F238E27FC236}">
                  <a16:creationId xmlns:a16="http://schemas.microsoft.com/office/drawing/2014/main" id="{AB1B8607-D7E9-37E2-6CEF-21972D654D77}"/>
                </a:ext>
              </a:extLst>
            </p:cNvPr>
            <p:cNvSpPr>
              <a:spLocks noChangeShapeType="1"/>
            </p:cNvSpPr>
            <p:nvPr/>
          </p:nvSpPr>
          <p:spPr bwMode="auto">
            <a:xfrm>
              <a:off x="4965" y="2285"/>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96" name="Text Box 79">
              <a:extLst>
                <a:ext uri="{FF2B5EF4-FFF2-40B4-BE49-F238E27FC236}">
                  <a16:creationId xmlns:a16="http://schemas.microsoft.com/office/drawing/2014/main" id="{F77D9BBC-246C-C60D-6970-D83681E0EFA3}"/>
                </a:ext>
              </a:extLst>
            </p:cNvPr>
            <p:cNvSpPr txBox="1">
              <a:spLocks noChangeArrowheads="1"/>
            </p:cNvSpPr>
            <p:nvPr/>
          </p:nvSpPr>
          <p:spPr bwMode="auto">
            <a:xfrm>
              <a:off x="4967" y="227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r>
                <a:rPr lang="en-US" altLang="en-GR" sz="1400" b="1" baseline="30000"/>
                <a:t>3</a:t>
              </a:r>
              <a:endParaRPr lang="el-GR" altLang="en-GR" sz="1400" b="1" baseline="30000"/>
            </a:p>
          </p:txBody>
        </p:sp>
      </p:grpSp>
      <p:grpSp>
        <p:nvGrpSpPr>
          <p:cNvPr id="5" name="Group 89">
            <a:extLst>
              <a:ext uri="{FF2B5EF4-FFF2-40B4-BE49-F238E27FC236}">
                <a16:creationId xmlns:a16="http://schemas.microsoft.com/office/drawing/2014/main" id="{21C4AA61-4158-0147-DF2D-5B672B819B70}"/>
              </a:ext>
            </a:extLst>
          </p:cNvPr>
          <p:cNvGrpSpPr>
            <a:grpSpLocks/>
          </p:cNvGrpSpPr>
          <p:nvPr/>
        </p:nvGrpSpPr>
        <p:grpSpPr bwMode="auto">
          <a:xfrm>
            <a:off x="1343025" y="4048126"/>
            <a:ext cx="3081338" cy="2836863"/>
            <a:chOff x="77" y="2260"/>
            <a:chExt cx="1941" cy="1787"/>
          </a:xfrm>
        </p:grpSpPr>
        <p:sp>
          <p:nvSpPr>
            <p:cNvPr id="1075" name="Text Box 81">
              <a:extLst>
                <a:ext uri="{FF2B5EF4-FFF2-40B4-BE49-F238E27FC236}">
                  <a16:creationId xmlns:a16="http://schemas.microsoft.com/office/drawing/2014/main" id="{FF080422-C653-B904-AA45-6398CE9BCFC9}"/>
                </a:ext>
              </a:extLst>
            </p:cNvPr>
            <p:cNvSpPr txBox="1">
              <a:spLocks noChangeArrowheads="1"/>
            </p:cNvSpPr>
            <p:nvPr/>
          </p:nvSpPr>
          <p:spPr bwMode="auto">
            <a:xfrm rot="-5400000">
              <a:off x="676" y="2777"/>
              <a:ext cx="4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3</a:t>
              </a:r>
              <a:r>
                <a:rPr lang="en-US" altLang="en-GR" sz="1200" b="1"/>
                <a:t>-1s</a:t>
              </a:r>
              <a:endParaRPr lang="el-GR" altLang="en-GR" sz="1200" b="1"/>
            </a:p>
          </p:txBody>
        </p:sp>
        <p:pic>
          <p:nvPicPr>
            <p:cNvPr id="1076" name="Picture 82">
              <a:extLst>
                <a:ext uri="{FF2B5EF4-FFF2-40B4-BE49-F238E27FC236}">
                  <a16:creationId xmlns:a16="http://schemas.microsoft.com/office/drawing/2014/main" id="{F54A8708-DCC1-9AD7-3493-10547E61E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 y="2260"/>
              <a:ext cx="1941"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Text Box 83">
              <a:extLst>
                <a:ext uri="{FF2B5EF4-FFF2-40B4-BE49-F238E27FC236}">
                  <a16:creationId xmlns:a16="http://schemas.microsoft.com/office/drawing/2014/main" id="{0CB7E0FB-15D9-EF79-B721-E6EBFF9A2E08}"/>
                </a:ext>
              </a:extLst>
            </p:cNvPr>
            <p:cNvSpPr txBox="1">
              <a:spLocks noChangeArrowheads="1"/>
            </p:cNvSpPr>
            <p:nvPr/>
          </p:nvSpPr>
          <p:spPr bwMode="auto">
            <a:xfrm rot="-5400000">
              <a:off x="677" y="3367"/>
              <a:ext cx="4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1s-sp</a:t>
              </a:r>
              <a:r>
                <a:rPr lang="en-US" altLang="en-GR" sz="1200" b="1" baseline="30000"/>
                <a:t>3</a:t>
              </a:r>
              <a:endParaRPr lang="el-GR" altLang="en-GR" sz="1200" b="1" baseline="30000"/>
            </a:p>
          </p:txBody>
        </p:sp>
        <p:sp>
          <p:nvSpPr>
            <p:cNvPr id="1078" name="Text Box 84">
              <a:extLst>
                <a:ext uri="{FF2B5EF4-FFF2-40B4-BE49-F238E27FC236}">
                  <a16:creationId xmlns:a16="http://schemas.microsoft.com/office/drawing/2014/main" id="{43E3A447-E137-03C8-11B7-D94FBFDAF1CF}"/>
                </a:ext>
              </a:extLst>
            </p:cNvPr>
            <p:cNvSpPr txBox="1">
              <a:spLocks noChangeArrowheads="1"/>
            </p:cNvSpPr>
            <p:nvPr/>
          </p:nvSpPr>
          <p:spPr bwMode="auto">
            <a:xfrm>
              <a:off x="432" y="2985"/>
              <a:ext cx="4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1s-sp</a:t>
              </a:r>
              <a:r>
                <a:rPr lang="en-US" altLang="en-GR" sz="1200" b="1" baseline="30000"/>
                <a:t>3</a:t>
              </a:r>
              <a:endParaRPr lang="el-GR" altLang="en-GR" sz="1200" b="1" baseline="30000"/>
            </a:p>
          </p:txBody>
        </p:sp>
        <p:sp>
          <p:nvSpPr>
            <p:cNvPr id="1079" name="Text Box 85">
              <a:extLst>
                <a:ext uri="{FF2B5EF4-FFF2-40B4-BE49-F238E27FC236}">
                  <a16:creationId xmlns:a16="http://schemas.microsoft.com/office/drawing/2014/main" id="{80697F93-B7FF-4D74-DE1A-5F2211476935}"/>
                </a:ext>
              </a:extLst>
            </p:cNvPr>
            <p:cNvSpPr txBox="1">
              <a:spLocks noChangeArrowheads="1"/>
            </p:cNvSpPr>
            <p:nvPr/>
          </p:nvSpPr>
          <p:spPr bwMode="auto">
            <a:xfrm>
              <a:off x="1067" y="2976"/>
              <a:ext cx="4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3</a:t>
              </a:r>
              <a:r>
                <a:rPr lang="en-US" altLang="en-GR" sz="1200" b="1"/>
                <a:t>-1s</a:t>
              </a:r>
              <a:endParaRPr lang="el-GR" altLang="en-GR" sz="1200" b="1"/>
            </a:p>
          </p:txBody>
        </p:sp>
      </p:grpSp>
      <p:grpSp>
        <p:nvGrpSpPr>
          <p:cNvPr id="6" name="Group 108">
            <a:extLst>
              <a:ext uri="{FF2B5EF4-FFF2-40B4-BE49-F238E27FC236}">
                <a16:creationId xmlns:a16="http://schemas.microsoft.com/office/drawing/2014/main" id="{ACC8B166-3AFC-08E9-3520-8B86D1634676}"/>
              </a:ext>
            </a:extLst>
          </p:cNvPr>
          <p:cNvGrpSpPr>
            <a:grpSpLocks/>
          </p:cNvGrpSpPr>
          <p:nvPr/>
        </p:nvGrpSpPr>
        <p:grpSpPr bwMode="auto">
          <a:xfrm>
            <a:off x="3863976" y="4049714"/>
            <a:ext cx="4081463" cy="2835275"/>
            <a:chOff x="1696" y="2551"/>
            <a:chExt cx="2571" cy="1786"/>
          </a:xfrm>
        </p:grpSpPr>
        <p:pic>
          <p:nvPicPr>
            <p:cNvPr id="1068" name="Picture 90">
              <a:extLst>
                <a:ext uri="{FF2B5EF4-FFF2-40B4-BE49-F238E27FC236}">
                  <a16:creationId xmlns:a16="http://schemas.microsoft.com/office/drawing/2014/main" id="{E55658A9-0F14-127D-7EAA-B1EC697D7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 y="2551"/>
              <a:ext cx="2571"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9" name="Text Box 91">
              <a:extLst>
                <a:ext uri="{FF2B5EF4-FFF2-40B4-BE49-F238E27FC236}">
                  <a16:creationId xmlns:a16="http://schemas.microsoft.com/office/drawing/2014/main" id="{92C92977-FED1-6BA3-5F35-513B7D1C64B6}"/>
                </a:ext>
              </a:extLst>
            </p:cNvPr>
            <p:cNvSpPr txBox="1">
              <a:spLocks noChangeArrowheads="1"/>
            </p:cNvSpPr>
            <p:nvPr/>
          </p:nvSpPr>
          <p:spPr bwMode="auto">
            <a:xfrm>
              <a:off x="2092" y="3285"/>
              <a:ext cx="4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1s-sp</a:t>
              </a:r>
              <a:r>
                <a:rPr lang="en-US" altLang="en-GR" sz="1200" b="1" baseline="30000"/>
                <a:t>3</a:t>
              </a:r>
              <a:endParaRPr lang="el-GR" altLang="en-GR" sz="1200" b="1" baseline="30000"/>
            </a:p>
          </p:txBody>
        </p:sp>
        <p:sp>
          <p:nvSpPr>
            <p:cNvPr id="1070" name="Text Box 92">
              <a:extLst>
                <a:ext uri="{FF2B5EF4-FFF2-40B4-BE49-F238E27FC236}">
                  <a16:creationId xmlns:a16="http://schemas.microsoft.com/office/drawing/2014/main" id="{0E234B83-1B4F-5D7A-AD79-8CECD88D1FAD}"/>
                </a:ext>
              </a:extLst>
            </p:cNvPr>
            <p:cNvSpPr txBox="1">
              <a:spLocks noChangeArrowheads="1"/>
            </p:cNvSpPr>
            <p:nvPr/>
          </p:nvSpPr>
          <p:spPr bwMode="auto">
            <a:xfrm rot="-5400000">
              <a:off x="2303" y="3700"/>
              <a:ext cx="4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1s-sp</a:t>
              </a:r>
              <a:r>
                <a:rPr lang="en-US" altLang="en-GR" sz="1200" b="1" baseline="30000"/>
                <a:t>3</a:t>
              </a:r>
              <a:endParaRPr lang="el-GR" altLang="en-GR" sz="1200" b="1" baseline="30000"/>
            </a:p>
          </p:txBody>
        </p:sp>
        <p:sp>
          <p:nvSpPr>
            <p:cNvPr id="1071" name="Text Box 93">
              <a:extLst>
                <a:ext uri="{FF2B5EF4-FFF2-40B4-BE49-F238E27FC236}">
                  <a16:creationId xmlns:a16="http://schemas.microsoft.com/office/drawing/2014/main" id="{A1F0A21A-89C4-A398-8CCB-FB006C902CB8}"/>
                </a:ext>
              </a:extLst>
            </p:cNvPr>
            <p:cNvSpPr txBox="1">
              <a:spLocks noChangeArrowheads="1"/>
            </p:cNvSpPr>
            <p:nvPr/>
          </p:nvSpPr>
          <p:spPr bwMode="auto">
            <a:xfrm rot="-5400000">
              <a:off x="2938" y="3700"/>
              <a:ext cx="4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1s-sp</a:t>
              </a:r>
              <a:r>
                <a:rPr lang="en-US" altLang="en-GR" sz="1200" b="1" baseline="30000"/>
                <a:t>3</a:t>
              </a:r>
              <a:endParaRPr lang="el-GR" altLang="en-GR" sz="1200" b="1" baseline="30000"/>
            </a:p>
          </p:txBody>
        </p:sp>
        <p:sp>
          <p:nvSpPr>
            <p:cNvPr id="1072" name="Text Box 94">
              <a:extLst>
                <a:ext uri="{FF2B5EF4-FFF2-40B4-BE49-F238E27FC236}">
                  <a16:creationId xmlns:a16="http://schemas.microsoft.com/office/drawing/2014/main" id="{ECDB2D87-9689-3DB0-95B5-28356C581674}"/>
                </a:ext>
              </a:extLst>
            </p:cNvPr>
            <p:cNvSpPr txBox="1">
              <a:spLocks noChangeArrowheads="1"/>
            </p:cNvSpPr>
            <p:nvPr/>
          </p:nvSpPr>
          <p:spPr bwMode="auto">
            <a:xfrm rot="-5400000">
              <a:off x="2312" y="3020"/>
              <a:ext cx="4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3</a:t>
              </a:r>
              <a:r>
                <a:rPr lang="en-US" altLang="en-GR" sz="1200" b="1"/>
                <a:t>-1s</a:t>
              </a:r>
              <a:endParaRPr lang="el-GR" altLang="en-GR" sz="1200" b="1"/>
            </a:p>
          </p:txBody>
        </p:sp>
        <p:sp>
          <p:nvSpPr>
            <p:cNvPr id="1073" name="Text Box 95">
              <a:extLst>
                <a:ext uri="{FF2B5EF4-FFF2-40B4-BE49-F238E27FC236}">
                  <a16:creationId xmlns:a16="http://schemas.microsoft.com/office/drawing/2014/main" id="{DA2E9BB2-58A8-A06A-B08E-5D6DF5177AC8}"/>
                </a:ext>
              </a:extLst>
            </p:cNvPr>
            <p:cNvSpPr txBox="1">
              <a:spLocks noChangeArrowheads="1"/>
            </p:cNvSpPr>
            <p:nvPr/>
          </p:nvSpPr>
          <p:spPr bwMode="auto">
            <a:xfrm rot="-5400000">
              <a:off x="2938" y="2997"/>
              <a:ext cx="4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3</a:t>
              </a:r>
              <a:r>
                <a:rPr lang="en-US" altLang="en-GR" sz="1200" b="1"/>
                <a:t>-1s</a:t>
              </a:r>
              <a:endParaRPr lang="el-GR" altLang="en-GR" sz="1200" b="1"/>
            </a:p>
          </p:txBody>
        </p:sp>
        <p:sp>
          <p:nvSpPr>
            <p:cNvPr id="1074" name="Text Box 96">
              <a:extLst>
                <a:ext uri="{FF2B5EF4-FFF2-40B4-BE49-F238E27FC236}">
                  <a16:creationId xmlns:a16="http://schemas.microsoft.com/office/drawing/2014/main" id="{32C961DD-AE1E-3820-35C4-39F0800C4590}"/>
                </a:ext>
              </a:extLst>
            </p:cNvPr>
            <p:cNvSpPr txBox="1">
              <a:spLocks noChangeArrowheads="1"/>
            </p:cNvSpPr>
            <p:nvPr/>
          </p:nvSpPr>
          <p:spPr bwMode="auto">
            <a:xfrm>
              <a:off x="3317" y="3285"/>
              <a:ext cx="4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3</a:t>
              </a:r>
              <a:r>
                <a:rPr lang="en-US" altLang="en-GR" sz="1200" b="1"/>
                <a:t>-1s</a:t>
              </a:r>
              <a:endParaRPr lang="el-GR" altLang="en-GR" sz="1200" b="1"/>
            </a:p>
          </p:txBody>
        </p:sp>
      </p:grpSp>
      <p:sp>
        <p:nvSpPr>
          <p:cNvPr id="14433" name="Text Box 97">
            <a:extLst>
              <a:ext uri="{FF2B5EF4-FFF2-40B4-BE49-F238E27FC236}">
                <a16:creationId xmlns:a16="http://schemas.microsoft.com/office/drawing/2014/main" id="{CD09635B-1DFD-63CB-E731-A6EAB550ED3C}"/>
              </a:ext>
            </a:extLst>
          </p:cNvPr>
          <p:cNvSpPr txBox="1">
            <a:spLocks noChangeArrowheads="1"/>
          </p:cNvSpPr>
          <p:nvPr/>
        </p:nvSpPr>
        <p:spPr bwMode="auto">
          <a:xfrm>
            <a:off x="5394325" y="5170489"/>
            <a:ext cx="719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3</a:t>
            </a:r>
            <a:r>
              <a:rPr lang="en-US" altLang="en-GR" sz="1200" b="1"/>
              <a:t>-sp</a:t>
            </a:r>
            <a:r>
              <a:rPr lang="en-US" altLang="en-GR" sz="1200" b="1" baseline="30000"/>
              <a:t>3</a:t>
            </a:r>
            <a:endParaRPr lang="el-GR" altLang="en-GR" sz="1200" b="1" baseline="30000"/>
          </a:p>
        </p:txBody>
      </p:sp>
      <p:sp>
        <p:nvSpPr>
          <p:cNvPr id="14437" name="Text Box 101">
            <a:extLst>
              <a:ext uri="{FF2B5EF4-FFF2-40B4-BE49-F238E27FC236}">
                <a16:creationId xmlns:a16="http://schemas.microsoft.com/office/drawing/2014/main" id="{E32C775E-02AE-5EB9-B974-FE294B720A17}"/>
              </a:ext>
            </a:extLst>
          </p:cNvPr>
          <p:cNvSpPr txBox="1">
            <a:spLocks noChangeArrowheads="1"/>
          </p:cNvSpPr>
          <p:nvPr/>
        </p:nvSpPr>
        <p:spPr bwMode="auto">
          <a:xfrm>
            <a:off x="7464426" y="2852738"/>
            <a:ext cx="31337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GR" sz="2400" b="1" u="sng"/>
              <a:t>sp</a:t>
            </a:r>
            <a:r>
              <a:rPr lang="en-US" altLang="en-GR" sz="2400" b="1" u="sng" baseline="30000"/>
              <a:t>3 </a:t>
            </a:r>
            <a:r>
              <a:rPr lang="el-GR" altLang="en-GR" sz="2400" b="1" u="sng"/>
              <a:t>υβριδισμός</a:t>
            </a:r>
          </a:p>
          <a:p>
            <a:pPr algn="ctr" eaLnBrk="1" hangingPunct="1">
              <a:spcBef>
                <a:spcPct val="50000"/>
              </a:spcBef>
            </a:pPr>
            <a:r>
              <a:rPr lang="el-GR" altLang="en-GR" sz="2400"/>
              <a:t>Κάθε  άτομο  </a:t>
            </a:r>
            <a:r>
              <a:rPr lang="en-US" altLang="en-GR" sz="2400"/>
              <a:t>C </a:t>
            </a:r>
            <a:r>
              <a:rPr lang="el-GR" altLang="en-GR" sz="2400"/>
              <a:t>που  συμμετέχει </a:t>
            </a:r>
            <a:r>
              <a:rPr lang="el-GR" altLang="en-GR" sz="2400" b="1" u="sng"/>
              <a:t>μόνο σε  απλούς</a:t>
            </a:r>
            <a:r>
              <a:rPr lang="el-GR" altLang="en-GR" sz="2400"/>
              <a:t>  δεσμούς  χρησιμοποιεί  4  ισότιμα </a:t>
            </a:r>
            <a:r>
              <a:rPr lang="en-US" altLang="en-GR" sz="2400" b="1"/>
              <a:t>sp</a:t>
            </a:r>
            <a:r>
              <a:rPr lang="en-US" altLang="en-GR" sz="2400" b="1" baseline="30000"/>
              <a:t>3</a:t>
            </a:r>
            <a:r>
              <a:rPr lang="en-US" altLang="en-GR" sz="2400" b="1"/>
              <a:t> </a:t>
            </a:r>
            <a:r>
              <a:rPr lang="el-GR" altLang="en-GR" sz="2400"/>
              <a:t>υβριδοποιημένα  τροχιακά για  να  σχηματίσει  4  σ δεσμούς</a:t>
            </a:r>
          </a:p>
        </p:txBody>
      </p:sp>
      <p:sp>
        <p:nvSpPr>
          <p:cNvPr id="1037" name="Rectangle 104">
            <a:extLst>
              <a:ext uri="{FF2B5EF4-FFF2-40B4-BE49-F238E27FC236}">
                <a16:creationId xmlns:a16="http://schemas.microsoft.com/office/drawing/2014/main" id="{85CE8CD8-06E7-6686-A71E-F9001023E617}"/>
              </a:ext>
            </a:extLst>
          </p:cNvPr>
          <p:cNvSpPr>
            <a:spLocks noChangeArrowheads="1"/>
          </p:cNvSpPr>
          <p:nvPr/>
        </p:nvSpPr>
        <p:spPr bwMode="auto">
          <a:xfrm>
            <a:off x="1524001" y="3130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aphicFrame>
        <p:nvGraphicFramePr>
          <p:cNvPr id="14439" name="Object 103">
            <a:extLst>
              <a:ext uri="{FF2B5EF4-FFF2-40B4-BE49-F238E27FC236}">
                <a16:creationId xmlns:a16="http://schemas.microsoft.com/office/drawing/2014/main" id="{3F395ABA-991E-D7C2-0EF6-3D3A73F83A3B}"/>
              </a:ext>
            </a:extLst>
          </p:cNvPr>
          <p:cNvGraphicFramePr>
            <a:graphicFrameLocks noChangeAspect="1"/>
          </p:cNvGraphicFramePr>
          <p:nvPr/>
        </p:nvGraphicFramePr>
        <p:xfrm>
          <a:off x="2478089" y="3429000"/>
          <a:ext cx="738187" cy="571500"/>
        </p:xfrm>
        <a:graphic>
          <a:graphicData uri="http://schemas.openxmlformats.org/presentationml/2006/ole">
            <mc:AlternateContent xmlns:mc="http://schemas.openxmlformats.org/markup-compatibility/2006">
              <mc:Choice xmlns:v="urn:schemas-microsoft-com:vml" Requires="v">
                <p:oleObj name="FXChem" r:id="rId5" imgW="279400" imgH="215900" progId="FXChem2.Equation">
                  <p:embed/>
                </p:oleObj>
              </mc:Choice>
              <mc:Fallback>
                <p:oleObj name="FXChem" r:id="rId5" imgW="279400" imgH="215900" progId="FXChem2.Equation">
                  <p:embed/>
                  <p:pic>
                    <p:nvPicPr>
                      <p:cNvPr id="14439" name="Object 103">
                        <a:extLst>
                          <a:ext uri="{FF2B5EF4-FFF2-40B4-BE49-F238E27FC236}">
                            <a16:creationId xmlns:a16="http://schemas.microsoft.com/office/drawing/2014/main" id="{3F395ABA-991E-D7C2-0EF6-3D3A73F83A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089" y="3429000"/>
                        <a:ext cx="738187" cy="571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Rectangle 106">
            <a:extLst>
              <a:ext uri="{FF2B5EF4-FFF2-40B4-BE49-F238E27FC236}">
                <a16:creationId xmlns:a16="http://schemas.microsoft.com/office/drawing/2014/main" id="{7A7BBCB3-6AE9-3A83-32AF-841FEF792D3F}"/>
              </a:ext>
            </a:extLst>
          </p:cNvPr>
          <p:cNvSpPr>
            <a:spLocks noChangeArrowheads="1"/>
          </p:cNvSpPr>
          <p:nvPr/>
        </p:nvSpPr>
        <p:spPr bwMode="auto">
          <a:xfrm>
            <a:off x="1524001" y="3130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aphicFrame>
        <p:nvGraphicFramePr>
          <p:cNvPr id="14441" name="Object 105">
            <a:extLst>
              <a:ext uri="{FF2B5EF4-FFF2-40B4-BE49-F238E27FC236}">
                <a16:creationId xmlns:a16="http://schemas.microsoft.com/office/drawing/2014/main" id="{3E5A55EE-0943-70CE-1115-0DDD426C5985}"/>
              </a:ext>
            </a:extLst>
          </p:cNvPr>
          <p:cNvGraphicFramePr>
            <a:graphicFrameLocks noChangeAspect="1"/>
          </p:cNvGraphicFramePr>
          <p:nvPr/>
        </p:nvGraphicFramePr>
        <p:xfrm>
          <a:off x="5232400" y="3429000"/>
          <a:ext cx="857250" cy="571500"/>
        </p:xfrm>
        <a:graphic>
          <a:graphicData uri="http://schemas.openxmlformats.org/presentationml/2006/ole">
            <mc:AlternateContent xmlns:mc="http://schemas.openxmlformats.org/markup-compatibility/2006">
              <mc:Choice xmlns:v="urn:schemas-microsoft-com:vml" Requires="v">
                <p:oleObj name="FXChem" r:id="rId7" imgW="330200" imgH="215900" progId="FXChem2.Equation">
                  <p:embed/>
                </p:oleObj>
              </mc:Choice>
              <mc:Fallback>
                <p:oleObj name="FXChem" r:id="rId7" imgW="330200" imgH="215900" progId="FXChem2.Equation">
                  <p:embed/>
                  <p:pic>
                    <p:nvPicPr>
                      <p:cNvPr id="14441" name="Object 105">
                        <a:extLst>
                          <a:ext uri="{FF2B5EF4-FFF2-40B4-BE49-F238E27FC236}">
                            <a16:creationId xmlns:a16="http://schemas.microsoft.com/office/drawing/2014/main" id="{3E5A55EE-0943-70CE-1115-0DDD426C59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00" y="3429000"/>
                        <a:ext cx="857250" cy="571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43" name="Freeform 107">
            <a:extLst>
              <a:ext uri="{FF2B5EF4-FFF2-40B4-BE49-F238E27FC236}">
                <a16:creationId xmlns:a16="http://schemas.microsoft.com/office/drawing/2014/main" id="{9B13517D-728D-E5CE-F08D-DED61DDAD6A7}"/>
              </a:ext>
            </a:extLst>
          </p:cNvPr>
          <p:cNvSpPr>
            <a:spLocks/>
          </p:cNvSpPr>
          <p:nvPr/>
        </p:nvSpPr>
        <p:spPr bwMode="auto">
          <a:xfrm>
            <a:off x="3359150" y="1257301"/>
            <a:ext cx="1441450" cy="227013"/>
          </a:xfrm>
          <a:custGeom>
            <a:avLst/>
            <a:gdLst>
              <a:gd name="T0" fmla="*/ 0 w 908"/>
              <a:gd name="T1" fmla="*/ 155575 h 143"/>
              <a:gd name="T2" fmla="*/ 792162 w 908"/>
              <a:gd name="T3" fmla="*/ 11113 h 143"/>
              <a:gd name="T4" fmla="*/ 1441450 w 908"/>
              <a:gd name="T5" fmla="*/ 227013 h 143"/>
              <a:gd name="T6" fmla="*/ 0 60000 65536"/>
              <a:gd name="T7" fmla="*/ 0 60000 65536"/>
              <a:gd name="T8" fmla="*/ 0 60000 65536"/>
              <a:gd name="T9" fmla="*/ 0 w 908"/>
              <a:gd name="T10" fmla="*/ 0 h 143"/>
              <a:gd name="T11" fmla="*/ 908 w 908"/>
              <a:gd name="T12" fmla="*/ 143 h 143"/>
            </a:gdLst>
            <a:ahLst/>
            <a:cxnLst>
              <a:cxn ang="T6">
                <a:pos x="T0" y="T1"/>
              </a:cxn>
              <a:cxn ang="T7">
                <a:pos x="T2" y="T3"/>
              </a:cxn>
              <a:cxn ang="T8">
                <a:pos x="T4" y="T5"/>
              </a:cxn>
            </a:cxnLst>
            <a:rect l="T9" t="T10" r="T11" b="T12"/>
            <a:pathLst>
              <a:path w="908" h="143">
                <a:moveTo>
                  <a:pt x="0" y="98"/>
                </a:moveTo>
                <a:cubicBezTo>
                  <a:pt x="174" y="49"/>
                  <a:pt x="348" y="0"/>
                  <a:pt x="499" y="7"/>
                </a:cubicBezTo>
                <a:cubicBezTo>
                  <a:pt x="650" y="14"/>
                  <a:pt x="779" y="78"/>
                  <a:pt x="908" y="143"/>
                </a:cubicBezTo>
              </a:path>
            </a:pathLst>
          </a:custGeom>
          <a:noFill/>
          <a:ln w="28575" cmpd="sng">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R"/>
          </a:p>
        </p:txBody>
      </p:sp>
      <p:grpSp>
        <p:nvGrpSpPr>
          <p:cNvPr id="7" name="Group 110">
            <a:extLst>
              <a:ext uri="{FF2B5EF4-FFF2-40B4-BE49-F238E27FC236}">
                <a16:creationId xmlns:a16="http://schemas.microsoft.com/office/drawing/2014/main" id="{46FE3E02-DB6C-C659-44D0-24A042A4D5D4}"/>
              </a:ext>
            </a:extLst>
          </p:cNvPr>
          <p:cNvGrpSpPr>
            <a:grpSpLocks/>
          </p:cNvGrpSpPr>
          <p:nvPr/>
        </p:nvGrpSpPr>
        <p:grpSpPr bwMode="auto">
          <a:xfrm>
            <a:off x="5376864" y="1412875"/>
            <a:ext cx="4535487" cy="965200"/>
            <a:chOff x="2427" y="890"/>
            <a:chExt cx="2857" cy="608"/>
          </a:xfrm>
        </p:grpSpPr>
        <p:grpSp>
          <p:nvGrpSpPr>
            <p:cNvPr id="1047" name="Group 87">
              <a:extLst>
                <a:ext uri="{FF2B5EF4-FFF2-40B4-BE49-F238E27FC236}">
                  <a16:creationId xmlns:a16="http://schemas.microsoft.com/office/drawing/2014/main" id="{1B0AAF3E-3B4A-2836-2FEB-66703C8B32F4}"/>
                </a:ext>
              </a:extLst>
            </p:cNvPr>
            <p:cNvGrpSpPr>
              <a:grpSpLocks/>
            </p:cNvGrpSpPr>
            <p:nvPr/>
          </p:nvGrpSpPr>
          <p:grpSpPr bwMode="auto">
            <a:xfrm>
              <a:off x="2427" y="890"/>
              <a:ext cx="2857" cy="454"/>
              <a:chOff x="2472" y="890"/>
              <a:chExt cx="2857" cy="454"/>
            </a:xfrm>
          </p:grpSpPr>
          <p:sp>
            <p:nvSpPr>
              <p:cNvPr id="1049" name="AutoShape 42">
                <a:extLst>
                  <a:ext uri="{FF2B5EF4-FFF2-40B4-BE49-F238E27FC236}">
                    <a16:creationId xmlns:a16="http://schemas.microsoft.com/office/drawing/2014/main" id="{938A85DB-C2F2-8AF6-63D0-E5C8396D2D19}"/>
                  </a:ext>
                </a:extLst>
              </p:cNvPr>
              <p:cNvSpPr>
                <a:spLocks noChangeArrowheads="1"/>
              </p:cNvSpPr>
              <p:nvPr/>
            </p:nvSpPr>
            <p:spPr bwMode="auto">
              <a:xfrm>
                <a:off x="2472" y="1071"/>
                <a:ext cx="227" cy="136"/>
              </a:xfrm>
              <a:prstGeom prst="rightArrow">
                <a:avLst>
                  <a:gd name="adj1" fmla="val 50000"/>
                  <a:gd name="adj2" fmla="val 41728"/>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pSp>
            <p:nvGrpSpPr>
              <p:cNvPr id="1050" name="Group 43">
                <a:extLst>
                  <a:ext uri="{FF2B5EF4-FFF2-40B4-BE49-F238E27FC236}">
                    <a16:creationId xmlns:a16="http://schemas.microsoft.com/office/drawing/2014/main" id="{32F02798-BC89-240C-3E1F-BA37783CF4D4}"/>
                  </a:ext>
                </a:extLst>
              </p:cNvPr>
              <p:cNvGrpSpPr>
                <a:grpSpLocks/>
              </p:cNvGrpSpPr>
              <p:nvPr/>
            </p:nvGrpSpPr>
            <p:grpSpPr bwMode="auto">
              <a:xfrm>
                <a:off x="2925" y="890"/>
                <a:ext cx="2404" cy="454"/>
                <a:chOff x="2925" y="2024"/>
                <a:chExt cx="2404" cy="454"/>
              </a:xfrm>
            </p:grpSpPr>
            <p:sp>
              <p:nvSpPr>
                <p:cNvPr id="1051" name="Line 44">
                  <a:extLst>
                    <a:ext uri="{FF2B5EF4-FFF2-40B4-BE49-F238E27FC236}">
                      <a16:creationId xmlns:a16="http://schemas.microsoft.com/office/drawing/2014/main" id="{C3CEDBA9-8EB5-9977-ACEB-9C6EA69549C4}"/>
                    </a:ext>
                  </a:extLst>
                </p:cNvPr>
                <p:cNvSpPr>
                  <a:spLocks noChangeShapeType="1"/>
                </p:cNvSpPr>
                <p:nvPr/>
              </p:nvSpPr>
              <p:spPr bwMode="auto">
                <a:xfrm>
                  <a:off x="3424" y="2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52" name="Line 45">
                  <a:extLst>
                    <a:ext uri="{FF2B5EF4-FFF2-40B4-BE49-F238E27FC236}">
                      <a16:creationId xmlns:a16="http://schemas.microsoft.com/office/drawing/2014/main" id="{B88D7529-C753-4EDD-6919-CFCA07F799A8}"/>
                    </a:ext>
                  </a:extLst>
                </p:cNvPr>
                <p:cNvSpPr>
                  <a:spLocks noChangeShapeType="1"/>
                </p:cNvSpPr>
                <p:nvPr/>
              </p:nvSpPr>
              <p:spPr bwMode="auto">
                <a:xfrm>
                  <a:off x="3922" y="228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53" name="Line 46">
                  <a:extLst>
                    <a:ext uri="{FF2B5EF4-FFF2-40B4-BE49-F238E27FC236}">
                      <a16:creationId xmlns:a16="http://schemas.microsoft.com/office/drawing/2014/main" id="{1429E0C8-8E79-E847-224A-5F96E38F256F}"/>
                    </a:ext>
                  </a:extLst>
                </p:cNvPr>
                <p:cNvSpPr>
                  <a:spLocks noChangeShapeType="1"/>
                </p:cNvSpPr>
                <p:nvPr/>
              </p:nvSpPr>
              <p:spPr bwMode="auto">
                <a:xfrm flipV="1">
                  <a:off x="3515" y="2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54" name="Line 47">
                  <a:extLst>
                    <a:ext uri="{FF2B5EF4-FFF2-40B4-BE49-F238E27FC236}">
                      <a16:creationId xmlns:a16="http://schemas.microsoft.com/office/drawing/2014/main" id="{03C02F89-09AE-F7D2-E86A-B6713947F225}"/>
                    </a:ext>
                  </a:extLst>
                </p:cNvPr>
                <p:cNvSpPr>
                  <a:spLocks noChangeShapeType="1"/>
                </p:cNvSpPr>
                <p:nvPr/>
              </p:nvSpPr>
              <p:spPr bwMode="auto">
                <a:xfrm flipV="1">
                  <a:off x="4014" y="2059"/>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55" name="Line 48">
                  <a:extLst>
                    <a:ext uri="{FF2B5EF4-FFF2-40B4-BE49-F238E27FC236}">
                      <a16:creationId xmlns:a16="http://schemas.microsoft.com/office/drawing/2014/main" id="{C5574905-AD6D-EC58-896C-2E20CA9CB831}"/>
                    </a:ext>
                  </a:extLst>
                </p:cNvPr>
                <p:cNvSpPr>
                  <a:spLocks noChangeShapeType="1"/>
                </p:cNvSpPr>
                <p:nvPr/>
              </p:nvSpPr>
              <p:spPr bwMode="auto">
                <a:xfrm rot="10800000" flipV="1">
                  <a:off x="3605" y="2059"/>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56" name="Line 49">
                  <a:extLst>
                    <a:ext uri="{FF2B5EF4-FFF2-40B4-BE49-F238E27FC236}">
                      <a16:creationId xmlns:a16="http://schemas.microsoft.com/office/drawing/2014/main" id="{24F347A0-8DEA-9207-F754-E784170734F0}"/>
                    </a:ext>
                  </a:extLst>
                </p:cNvPr>
                <p:cNvSpPr>
                  <a:spLocks noChangeShapeType="1"/>
                </p:cNvSpPr>
                <p:nvPr/>
              </p:nvSpPr>
              <p:spPr bwMode="auto">
                <a:xfrm flipH="1" flipV="1">
                  <a:off x="5103" y="2024"/>
                  <a:ext cx="2" cy="24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57" name="Text Box 50">
                  <a:extLst>
                    <a:ext uri="{FF2B5EF4-FFF2-40B4-BE49-F238E27FC236}">
                      <a16:creationId xmlns:a16="http://schemas.microsoft.com/office/drawing/2014/main" id="{A01A3695-75D9-0AF3-43EE-ECACF9E6C247}"/>
                    </a:ext>
                  </a:extLst>
                </p:cNvPr>
                <p:cNvSpPr txBox="1">
                  <a:spLocks noChangeArrowheads="1"/>
                </p:cNvSpPr>
                <p:nvPr/>
              </p:nvSpPr>
              <p:spPr bwMode="auto">
                <a:xfrm>
                  <a:off x="3425" y="228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1058" name="Text Box 51">
                  <a:extLst>
                    <a:ext uri="{FF2B5EF4-FFF2-40B4-BE49-F238E27FC236}">
                      <a16:creationId xmlns:a16="http://schemas.microsoft.com/office/drawing/2014/main" id="{8E8AE6F2-8FEB-14F4-0CA5-777A22C66F0B}"/>
                    </a:ext>
                  </a:extLst>
                </p:cNvPr>
                <p:cNvSpPr txBox="1">
                  <a:spLocks noChangeArrowheads="1"/>
                </p:cNvSpPr>
                <p:nvPr/>
              </p:nvSpPr>
              <p:spPr bwMode="auto">
                <a:xfrm>
                  <a:off x="3924" y="2276"/>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1059" name="Line 52">
                  <a:extLst>
                    <a:ext uri="{FF2B5EF4-FFF2-40B4-BE49-F238E27FC236}">
                      <a16:creationId xmlns:a16="http://schemas.microsoft.com/office/drawing/2014/main" id="{8E2F3A01-BC74-A3A3-A1A7-23FA8DD8251E}"/>
                    </a:ext>
                  </a:extLst>
                </p:cNvPr>
                <p:cNvSpPr>
                  <a:spLocks noChangeShapeType="1"/>
                </p:cNvSpPr>
                <p:nvPr/>
              </p:nvSpPr>
              <p:spPr bwMode="auto">
                <a:xfrm>
                  <a:off x="4239" y="228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60" name="Line 53">
                  <a:extLst>
                    <a:ext uri="{FF2B5EF4-FFF2-40B4-BE49-F238E27FC236}">
                      <a16:creationId xmlns:a16="http://schemas.microsoft.com/office/drawing/2014/main" id="{117B5433-3E56-2AB8-FB94-33A429DE9F47}"/>
                    </a:ext>
                  </a:extLst>
                </p:cNvPr>
                <p:cNvSpPr>
                  <a:spLocks noChangeShapeType="1"/>
                </p:cNvSpPr>
                <p:nvPr/>
              </p:nvSpPr>
              <p:spPr bwMode="auto">
                <a:xfrm flipV="1">
                  <a:off x="4377" y="205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61" name="Text Box 54">
                  <a:extLst>
                    <a:ext uri="{FF2B5EF4-FFF2-40B4-BE49-F238E27FC236}">
                      <a16:creationId xmlns:a16="http://schemas.microsoft.com/office/drawing/2014/main" id="{7D756F35-7C08-B638-5144-3EF7450C587F}"/>
                    </a:ext>
                  </a:extLst>
                </p:cNvPr>
                <p:cNvSpPr txBox="1">
                  <a:spLocks noChangeArrowheads="1"/>
                </p:cNvSpPr>
                <p:nvPr/>
              </p:nvSpPr>
              <p:spPr bwMode="auto">
                <a:xfrm>
                  <a:off x="4241" y="227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1062" name="Line 55">
                  <a:extLst>
                    <a:ext uri="{FF2B5EF4-FFF2-40B4-BE49-F238E27FC236}">
                      <a16:creationId xmlns:a16="http://schemas.microsoft.com/office/drawing/2014/main" id="{B10ECD38-2486-5AAE-ED0F-0C36F39E7F59}"/>
                    </a:ext>
                  </a:extLst>
                </p:cNvPr>
                <p:cNvSpPr>
                  <a:spLocks noChangeShapeType="1"/>
                </p:cNvSpPr>
                <p:nvPr/>
              </p:nvSpPr>
              <p:spPr bwMode="auto">
                <a:xfrm>
                  <a:off x="4602" y="228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63" name="Line 56">
                  <a:extLst>
                    <a:ext uri="{FF2B5EF4-FFF2-40B4-BE49-F238E27FC236}">
                      <a16:creationId xmlns:a16="http://schemas.microsoft.com/office/drawing/2014/main" id="{CC7B4F4A-35DF-B0B2-040A-11C6D29589E1}"/>
                    </a:ext>
                  </a:extLst>
                </p:cNvPr>
                <p:cNvSpPr>
                  <a:spLocks noChangeShapeType="1"/>
                </p:cNvSpPr>
                <p:nvPr/>
              </p:nvSpPr>
              <p:spPr bwMode="auto">
                <a:xfrm flipV="1">
                  <a:off x="4740" y="2057"/>
                  <a:ext cx="0" cy="22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64" name="Text Box 57">
                  <a:extLst>
                    <a:ext uri="{FF2B5EF4-FFF2-40B4-BE49-F238E27FC236}">
                      <a16:creationId xmlns:a16="http://schemas.microsoft.com/office/drawing/2014/main" id="{F61622A1-6D08-9F89-7679-4578B42013FD}"/>
                    </a:ext>
                  </a:extLst>
                </p:cNvPr>
                <p:cNvSpPr txBox="1">
                  <a:spLocks noChangeArrowheads="1"/>
                </p:cNvSpPr>
                <p:nvPr/>
              </p:nvSpPr>
              <p:spPr bwMode="auto">
                <a:xfrm>
                  <a:off x="4604" y="227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1065" name="Text Box 58">
                  <a:extLst>
                    <a:ext uri="{FF2B5EF4-FFF2-40B4-BE49-F238E27FC236}">
                      <a16:creationId xmlns:a16="http://schemas.microsoft.com/office/drawing/2014/main" id="{A44A29A6-5FFB-07BB-3B25-331CC14EA1BE}"/>
                    </a:ext>
                  </a:extLst>
                </p:cNvPr>
                <p:cNvSpPr txBox="1">
                  <a:spLocks noChangeArrowheads="1"/>
                </p:cNvSpPr>
                <p:nvPr/>
              </p:nvSpPr>
              <p:spPr bwMode="auto">
                <a:xfrm>
                  <a:off x="2925" y="2145"/>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1066" name="Line 59">
                  <a:extLst>
                    <a:ext uri="{FF2B5EF4-FFF2-40B4-BE49-F238E27FC236}">
                      <a16:creationId xmlns:a16="http://schemas.microsoft.com/office/drawing/2014/main" id="{B2490446-7072-90A9-CFB1-F8C3CB4DFEBC}"/>
                    </a:ext>
                  </a:extLst>
                </p:cNvPr>
                <p:cNvSpPr>
                  <a:spLocks noChangeShapeType="1"/>
                </p:cNvSpPr>
                <p:nvPr/>
              </p:nvSpPr>
              <p:spPr bwMode="auto">
                <a:xfrm>
                  <a:off x="4965" y="2285"/>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67" name="Text Box 60">
                  <a:extLst>
                    <a:ext uri="{FF2B5EF4-FFF2-40B4-BE49-F238E27FC236}">
                      <a16:creationId xmlns:a16="http://schemas.microsoft.com/office/drawing/2014/main" id="{D6184B18-AEC1-6240-BCBD-C97621213190}"/>
                    </a:ext>
                  </a:extLst>
                </p:cNvPr>
                <p:cNvSpPr txBox="1">
                  <a:spLocks noChangeArrowheads="1"/>
                </p:cNvSpPr>
                <p:nvPr/>
              </p:nvSpPr>
              <p:spPr bwMode="auto">
                <a:xfrm>
                  <a:off x="4967" y="227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grpSp>
        </p:grpSp>
        <p:sp>
          <p:nvSpPr>
            <p:cNvPr id="1048" name="AutoShape 109">
              <a:extLst>
                <a:ext uri="{FF2B5EF4-FFF2-40B4-BE49-F238E27FC236}">
                  <a16:creationId xmlns:a16="http://schemas.microsoft.com/office/drawing/2014/main" id="{BBA54027-5CCB-6A51-F8DA-F96E4974351E}"/>
                </a:ext>
              </a:extLst>
            </p:cNvPr>
            <p:cNvSpPr>
              <a:spLocks/>
            </p:cNvSpPr>
            <p:nvPr/>
          </p:nvSpPr>
          <p:spPr bwMode="auto">
            <a:xfrm rot="5400000">
              <a:off x="4375" y="756"/>
              <a:ext cx="200" cy="1283"/>
            </a:xfrm>
            <a:prstGeom prst="rightBrace">
              <a:avLst>
                <a:gd name="adj1" fmla="val 53458"/>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pSp>
      <p:grpSp>
        <p:nvGrpSpPr>
          <p:cNvPr id="10" name="Group 111">
            <a:extLst>
              <a:ext uri="{FF2B5EF4-FFF2-40B4-BE49-F238E27FC236}">
                <a16:creationId xmlns:a16="http://schemas.microsoft.com/office/drawing/2014/main" id="{B275387A-76EB-1225-6091-AB3505839C0B}"/>
              </a:ext>
            </a:extLst>
          </p:cNvPr>
          <p:cNvGrpSpPr>
            <a:grpSpLocks/>
          </p:cNvGrpSpPr>
          <p:nvPr/>
        </p:nvGrpSpPr>
        <p:grpSpPr bwMode="auto">
          <a:xfrm>
            <a:off x="6070388" y="2346026"/>
            <a:ext cx="1584325" cy="747713"/>
            <a:chOff x="1701" y="873"/>
            <a:chExt cx="998" cy="471"/>
          </a:xfrm>
        </p:grpSpPr>
        <p:sp>
          <p:nvSpPr>
            <p:cNvPr id="1043" name="Line 112">
              <a:extLst>
                <a:ext uri="{FF2B5EF4-FFF2-40B4-BE49-F238E27FC236}">
                  <a16:creationId xmlns:a16="http://schemas.microsoft.com/office/drawing/2014/main" id="{901417D2-7BD2-1D6E-4DB9-A5A3D9C0F29C}"/>
                </a:ext>
              </a:extLst>
            </p:cNvPr>
            <p:cNvSpPr>
              <a:spLocks noChangeShapeType="1"/>
            </p:cNvSpPr>
            <p:nvPr/>
          </p:nvSpPr>
          <p:spPr bwMode="auto">
            <a:xfrm>
              <a:off x="2336" y="115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044" name="Line 113">
              <a:extLst>
                <a:ext uri="{FF2B5EF4-FFF2-40B4-BE49-F238E27FC236}">
                  <a16:creationId xmlns:a16="http://schemas.microsoft.com/office/drawing/2014/main" id="{E8939002-72AC-D004-17CA-1F88E7DC3FD7}"/>
                </a:ext>
              </a:extLst>
            </p:cNvPr>
            <p:cNvSpPr>
              <a:spLocks noChangeShapeType="1"/>
            </p:cNvSpPr>
            <p:nvPr/>
          </p:nvSpPr>
          <p:spPr bwMode="auto">
            <a:xfrm rot="10800000" flipH="1">
              <a:off x="2487" y="873"/>
              <a:ext cx="2" cy="26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1045" name="Text Box 114">
              <a:extLst>
                <a:ext uri="{FF2B5EF4-FFF2-40B4-BE49-F238E27FC236}">
                  <a16:creationId xmlns:a16="http://schemas.microsoft.com/office/drawing/2014/main" id="{32A19657-77BA-3BA6-6D6C-1CA904199B6E}"/>
                </a:ext>
              </a:extLst>
            </p:cNvPr>
            <p:cNvSpPr txBox="1">
              <a:spLocks noChangeArrowheads="1"/>
            </p:cNvSpPr>
            <p:nvPr/>
          </p:nvSpPr>
          <p:spPr bwMode="auto">
            <a:xfrm>
              <a:off x="2337" y="115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l-GR" altLang="en-GR" sz="1400" b="1" baseline="30000"/>
                <a:t>1</a:t>
              </a:r>
            </a:p>
          </p:txBody>
        </p:sp>
        <p:sp>
          <p:nvSpPr>
            <p:cNvPr id="1046" name="Text Box 115">
              <a:extLst>
                <a:ext uri="{FF2B5EF4-FFF2-40B4-BE49-F238E27FC236}">
                  <a16:creationId xmlns:a16="http://schemas.microsoft.com/office/drawing/2014/main" id="{DC2323BC-1432-68E9-5A13-270AA7FDFE18}"/>
                </a:ext>
              </a:extLst>
            </p:cNvPr>
            <p:cNvSpPr txBox="1">
              <a:spLocks noChangeArrowheads="1"/>
            </p:cNvSpPr>
            <p:nvPr/>
          </p:nvSpPr>
          <p:spPr bwMode="auto">
            <a:xfrm>
              <a:off x="1701" y="1000"/>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1</a:t>
              </a:r>
              <a:r>
                <a:rPr lang="en-US" altLang="en-GR" sz="2400"/>
                <a:t>H:</a:t>
              </a:r>
              <a:endParaRPr lang="el-GR" altLang="en-GR"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20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443"/>
                                        </p:tgtEl>
                                        <p:attrNameLst>
                                          <p:attrName>style.visibility</p:attrName>
                                        </p:attrNameLst>
                                      </p:cBhvr>
                                      <p:to>
                                        <p:strVal val="visible"/>
                                      </p:to>
                                    </p:set>
                                    <p:animEffect transition="in" filter="blinds(horizontal)">
                                      <p:cBhvr>
                                        <p:cTn id="17" dur="500"/>
                                        <p:tgtEl>
                                          <p:spTgt spid="144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439"/>
                                        </p:tgtEl>
                                        <p:attrNameLst>
                                          <p:attrName>style.visibility</p:attrName>
                                        </p:attrNameLst>
                                      </p:cBhvr>
                                      <p:to>
                                        <p:strVal val="visible"/>
                                      </p:to>
                                    </p:set>
                                    <p:animEffect transition="in" filter="fade">
                                      <p:cBhvr>
                                        <p:cTn id="37" dur="2000"/>
                                        <p:tgtEl>
                                          <p:spTgt spid="14439"/>
                                        </p:tgtEl>
                                      </p:cBhvr>
                                    </p:animEffect>
                                  </p:childTnLst>
                                </p:cTn>
                              </p:par>
                              <p:par>
                                <p:cTn id="38" presetID="10" presetClass="entr" presetSubtype="0" fill="hold" nodeType="withEffect">
                                  <p:stCondLst>
                                    <p:cond delay="0"/>
                                  </p:stCondLst>
                                  <p:childTnLst>
                                    <p:set>
                                      <p:cBhvr>
                                        <p:cTn id="39" dur="1" fill="hold">
                                          <p:stCondLst>
                                            <p:cond delay="0"/>
                                          </p:stCondLst>
                                        </p:cTn>
                                        <p:tgtEl>
                                          <p:spTgt spid="14441"/>
                                        </p:tgtEl>
                                        <p:attrNameLst>
                                          <p:attrName>style.visibility</p:attrName>
                                        </p:attrNameLst>
                                      </p:cBhvr>
                                      <p:to>
                                        <p:strVal val="visible"/>
                                      </p:to>
                                    </p:set>
                                    <p:animEffect transition="in" filter="fade">
                                      <p:cBhvr>
                                        <p:cTn id="40" dur="2000"/>
                                        <p:tgtEl>
                                          <p:spTgt spid="144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0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000"/>
                                        <p:tgtEl>
                                          <p:spTgt spid="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4433"/>
                                        </p:tgtEl>
                                        <p:attrNameLst>
                                          <p:attrName>style.visibility</p:attrName>
                                        </p:attrNameLst>
                                      </p:cBhvr>
                                      <p:to>
                                        <p:strVal val="visible"/>
                                      </p:to>
                                    </p:set>
                                    <p:animEffect transition="in" filter="fade">
                                      <p:cBhvr>
                                        <p:cTn id="55" dur="770" decel="100000"/>
                                        <p:tgtEl>
                                          <p:spTgt spid="14433"/>
                                        </p:tgtEl>
                                      </p:cBhvr>
                                    </p:animEffect>
                                    <p:animScale>
                                      <p:cBhvr>
                                        <p:cTn id="56" dur="770" decel="100000"/>
                                        <p:tgtEl>
                                          <p:spTgt spid="14433"/>
                                        </p:tgtEl>
                                      </p:cBhvr>
                                      <p:from x="10000" y="10000"/>
                                      <p:to x="200000" y="450000"/>
                                    </p:animScale>
                                    <p:animScale>
                                      <p:cBhvr>
                                        <p:cTn id="57" dur="1230" accel="100000" fill="hold">
                                          <p:stCondLst>
                                            <p:cond delay="770"/>
                                          </p:stCondLst>
                                        </p:cTn>
                                        <p:tgtEl>
                                          <p:spTgt spid="14433"/>
                                        </p:tgtEl>
                                      </p:cBhvr>
                                      <p:from x="200000" y="450000"/>
                                      <p:to x="100000" y="100000"/>
                                    </p:animScale>
                                    <p:set>
                                      <p:cBhvr>
                                        <p:cTn id="58" dur="770" fill="hold"/>
                                        <p:tgtEl>
                                          <p:spTgt spid="14433"/>
                                        </p:tgtEl>
                                        <p:attrNameLst>
                                          <p:attrName>ppt_x</p:attrName>
                                        </p:attrNameLst>
                                      </p:cBhvr>
                                      <p:to>
                                        <p:strVal val="(0.5)"/>
                                      </p:to>
                                    </p:set>
                                    <p:anim from="(0.5)" to="(#ppt_x)" calcmode="lin" valueType="num">
                                      <p:cBhvr>
                                        <p:cTn id="59" dur="1230" accel="100000" fill="hold">
                                          <p:stCondLst>
                                            <p:cond delay="770"/>
                                          </p:stCondLst>
                                        </p:cTn>
                                        <p:tgtEl>
                                          <p:spTgt spid="14433"/>
                                        </p:tgtEl>
                                        <p:attrNameLst>
                                          <p:attrName>ppt_x</p:attrName>
                                        </p:attrNameLst>
                                      </p:cBhvr>
                                    </p:anim>
                                    <p:set>
                                      <p:cBhvr>
                                        <p:cTn id="60" dur="770" fill="hold"/>
                                        <p:tgtEl>
                                          <p:spTgt spid="14433"/>
                                        </p:tgtEl>
                                        <p:attrNameLst>
                                          <p:attrName>ppt_y</p:attrName>
                                        </p:attrNameLst>
                                      </p:cBhvr>
                                      <p:to>
                                        <p:strVal val="(#ppt_y+0.4)"/>
                                      </p:to>
                                    </p:set>
                                    <p:anim from="(#ppt_y+0.4)" to="(#ppt_y)" calcmode="lin" valueType="num">
                                      <p:cBhvr>
                                        <p:cTn id="61" dur="1230" accel="100000" fill="hold">
                                          <p:stCondLst>
                                            <p:cond delay="770"/>
                                          </p:stCondLst>
                                        </p:cTn>
                                        <p:tgtEl>
                                          <p:spTgt spid="14433"/>
                                        </p:tgtEl>
                                        <p:attrNameLst>
                                          <p:attrName>ppt_y</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grpId="0" nodeType="clickEffect">
                                  <p:stCondLst>
                                    <p:cond delay="0"/>
                                  </p:stCondLst>
                                  <p:iterate type="lt">
                                    <p:tmPct val="10000"/>
                                  </p:iterate>
                                  <p:childTnLst>
                                    <p:set>
                                      <p:cBhvr>
                                        <p:cTn id="65" dur="1" fill="hold">
                                          <p:stCondLst>
                                            <p:cond delay="0"/>
                                          </p:stCondLst>
                                        </p:cTn>
                                        <p:tgtEl>
                                          <p:spTgt spid="14437"/>
                                        </p:tgtEl>
                                        <p:attrNameLst>
                                          <p:attrName>style.visibility</p:attrName>
                                        </p:attrNameLst>
                                      </p:cBhvr>
                                      <p:to>
                                        <p:strVal val="visible"/>
                                      </p:to>
                                    </p:set>
                                    <p:animEffect transition="in" filter="fade">
                                      <p:cBhvr>
                                        <p:cTn id="66" dur="500"/>
                                        <p:tgtEl>
                                          <p:spTgt spid="14437"/>
                                        </p:tgtEl>
                                      </p:cBhvr>
                                    </p:animEffect>
                                    <p:anim calcmode="lin" valueType="num">
                                      <p:cBhvr>
                                        <p:cTn id="67" dur="500" fill="hold"/>
                                        <p:tgtEl>
                                          <p:spTgt spid="14437"/>
                                        </p:tgtEl>
                                        <p:attrNameLst>
                                          <p:attrName>ppt_x</p:attrName>
                                        </p:attrNameLst>
                                      </p:cBhvr>
                                      <p:tavLst>
                                        <p:tav tm="0">
                                          <p:val>
                                            <p:strVal val="#ppt_x"/>
                                          </p:val>
                                        </p:tav>
                                        <p:tav tm="100000">
                                          <p:val>
                                            <p:strVal val="#ppt_x"/>
                                          </p:val>
                                        </p:tav>
                                      </p:tavLst>
                                    </p:anim>
                                    <p:anim calcmode="lin" valueType="num">
                                      <p:cBhvr>
                                        <p:cTn id="68" dur="500" fill="hold"/>
                                        <p:tgtEl>
                                          <p:spTgt spid="144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433" grpId="0"/>
      <p:bldP spid="144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7752AE6-9BE3-C51F-C52C-7A26271DC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742951"/>
            <a:ext cx="30845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6C24226F-8A0D-8D2A-0304-B62F0F965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696914"/>
            <a:ext cx="40782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03">
            <a:extLst>
              <a:ext uri="{FF2B5EF4-FFF2-40B4-BE49-F238E27FC236}">
                <a16:creationId xmlns:a16="http://schemas.microsoft.com/office/drawing/2014/main" id="{95CA3E4C-F276-3F32-1960-9F967BB6DBE8}"/>
              </a:ext>
            </a:extLst>
          </p:cNvPr>
          <p:cNvGraphicFramePr>
            <a:graphicFrameLocks noChangeAspect="1"/>
          </p:cNvGraphicFramePr>
          <p:nvPr/>
        </p:nvGraphicFramePr>
        <p:xfrm>
          <a:off x="2927350" y="3794125"/>
          <a:ext cx="738188" cy="571500"/>
        </p:xfrm>
        <a:graphic>
          <a:graphicData uri="http://schemas.openxmlformats.org/presentationml/2006/ole">
            <mc:AlternateContent xmlns:mc="http://schemas.openxmlformats.org/markup-compatibility/2006">
              <mc:Choice xmlns:v="urn:schemas-microsoft-com:vml" Requires="v">
                <p:oleObj name="FXChem" r:id="rId4" imgW="279400" imgH="215900" progId="FXChem2.Equation">
                  <p:embed/>
                </p:oleObj>
              </mc:Choice>
              <mc:Fallback>
                <p:oleObj name="FXChem" r:id="rId4" imgW="279400" imgH="215900" progId="FXChem2.Equation">
                  <p:embed/>
                  <p:pic>
                    <p:nvPicPr>
                      <p:cNvPr id="4" name="Object 103">
                        <a:extLst>
                          <a:ext uri="{FF2B5EF4-FFF2-40B4-BE49-F238E27FC236}">
                            <a16:creationId xmlns:a16="http://schemas.microsoft.com/office/drawing/2014/main" id="{95CA3E4C-F276-3F32-1960-9F967BB6D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3794125"/>
                        <a:ext cx="738188" cy="571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05">
            <a:extLst>
              <a:ext uri="{FF2B5EF4-FFF2-40B4-BE49-F238E27FC236}">
                <a16:creationId xmlns:a16="http://schemas.microsoft.com/office/drawing/2014/main" id="{AAFBBD26-EE8C-612C-727B-73DB9EDE41BE}"/>
              </a:ext>
            </a:extLst>
          </p:cNvPr>
          <p:cNvGraphicFramePr>
            <a:graphicFrameLocks noChangeAspect="1"/>
          </p:cNvGraphicFramePr>
          <p:nvPr/>
        </p:nvGraphicFramePr>
        <p:xfrm>
          <a:off x="7751763" y="3794125"/>
          <a:ext cx="857250" cy="571500"/>
        </p:xfrm>
        <a:graphic>
          <a:graphicData uri="http://schemas.openxmlformats.org/presentationml/2006/ole">
            <mc:AlternateContent xmlns:mc="http://schemas.openxmlformats.org/markup-compatibility/2006">
              <mc:Choice xmlns:v="urn:schemas-microsoft-com:vml" Requires="v">
                <p:oleObj name="FXChem" r:id="rId6" imgW="330200" imgH="215900" progId="FXChem2.Equation">
                  <p:embed/>
                </p:oleObj>
              </mc:Choice>
              <mc:Fallback>
                <p:oleObj name="FXChem" r:id="rId6" imgW="330200" imgH="215900" progId="FXChem2.Equation">
                  <p:embed/>
                  <p:pic>
                    <p:nvPicPr>
                      <p:cNvPr id="5" name="Object 105">
                        <a:extLst>
                          <a:ext uri="{FF2B5EF4-FFF2-40B4-BE49-F238E27FC236}">
                            <a16:creationId xmlns:a16="http://schemas.microsoft.com/office/drawing/2014/main" id="{AAFBBD26-EE8C-612C-727B-73DB9EDE41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1763" y="3794125"/>
                        <a:ext cx="857250" cy="571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2" name="Εικόνα 9">
            <a:extLst>
              <a:ext uri="{FF2B5EF4-FFF2-40B4-BE49-F238E27FC236}">
                <a16:creationId xmlns:a16="http://schemas.microsoft.com/office/drawing/2014/main" id="{BA1D809C-7506-D8A8-ACA8-E6376621BB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9" y="4581526"/>
            <a:ext cx="2187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10">
            <a:extLst>
              <a:ext uri="{FF2B5EF4-FFF2-40B4-BE49-F238E27FC236}">
                <a16:creationId xmlns:a16="http://schemas.microsoft.com/office/drawing/2014/main" id="{2B3141D7-A019-75F5-BDC5-8551353B8D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363" y="4652963"/>
            <a:ext cx="31559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1">
            <a:extLst>
              <a:ext uri="{FF2B5EF4-FFF2-40B4-BE49-F238E27FC236}">
                <a16:creationId xmlns:a16="http://schemas.microsoft.com/office/drawing/2014/main" id="{78C53782-9B61-0F3C-48A3-B236A53E6CD4}"/>
              </a:ext>
            </a:extLst>
          </p:cNvPr>
          <p:cNvSpPr txBox="1">
            <a:spLocks noChangeArrowheads="1"/>
          </p:cNvSpPr>
          <p:nvPr/>
        </p:nvSpPr>
        <p:spPr bwMode="auto">
          <a:xfrm>
            <a:off x="2208214" y="44450"/>
            <a:ext cx="8567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b="1">
                <a:solidFill>
                  <a:srgbClr val="0000FF"/>
                </a:solidFill>
                <a:latin typeface="Calibri" panose="020F0502020204030204" pitchFamily="34" charset="0"/>
                <a:cs typeface="Calibri" panose="020F0502020204030204" pitchFamily="34" charset="0"/>
              </a:rPr>
              <a:t>Ο  </a:t>
            </a:r>
            <a:r>
              <a:rPr lang="en-US" altLang="el-GR" b="1">
                <a:solidFill>
                  <a:srgbClr val="0000FF"/>
                </a:solidFill>
                <a:latin typeface="Calibri" panose="020F0502020204030204" pitchFamily="34" charset="0"/>
                <a:cs typeface="Calibri" panose="020F0502020204030204" pitchFamily="34" charset="0"/>
              </a:rPr>
              <a:t>C  </a:t>
            </a:r>
            <a:r>
              <a:rPr lang="el-GR" altLang="el-GR" b="1">
                <a:solidFill>
                  <a:srgbClr val="0000FF"/>
                </a:solidFill>
                <a:latin typeface="Calibri" panose="020F0502020204030204" pitchFamily="34" charset="0"/>
                <a:cs typeface="Calibri" panose="020F0502020204030204" pitchFamily="34" charset="0"/>
              </a:rPr>
              <a:t>συμμετέχει  μόνο  σε  απλούς  δεσμούς</a:t>
            </a:r>
            <a:r>
              <a:rPr lang="en-US" altLang="el-GR" b="1">
                <a:solidFill>
                  <a:srgbClr val="0000FF"/>
                </a:solidFill>
                <a:latin typeface="Calibri" panose="020F0502020204030204" pitchFamily="34" charset="0"/>
                <a:cs typeface="Calibri" panose="020F0502020204030204" pitchFamily="34" charset="0"/>
              </a:rPr>
              <a:t> II</a:t>
            </a:r>
            <a:r>
              <a:rPr lang="el-GR" altLang="el-GR" b="1">
                <a:solidFill>
                  <a:srgbClr val="0000FF"/>
                </a:solidFill>
                <a:latin typeface="Calibri" panose="020F0502020204030204" pitchFamily="34" charset="0"/>
                <a:cs typeface="Calibri" panose="020F0502020204030204" pitchFamily="34" charset="0"/>
              </a:rPr>
              <a:t> </a:t>
            </a:r>
            <a:endParaRPr lang="el-GR" altLang="el-GR">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342"/>
                                        </p:tgtEl>
                                        <p:attrNameLst>
                                          <p:attrName>style.visibility</p:attrName>
                                        </p:attrNameLst>
                                      </p:cBhvr>
                                      <p:to>
                                        <p:strVal val="visible"/>
                                      </p:to>
                                    </p:set>
                                    <p:animEffect transition="in" filter="fade">
                                      <p:cBhvr>
                                        <p:cTn id="20" dur="500"/>
                                        <p:tgtEl>
                                          <p:spTgt spid="143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D0A38D71-0A2C-6756-C310-067722F525E1}"/>
              </a:ext>
            </a:extLst>
          </p:cNvPr>
          <p:cNvSpPr>
            <a:spLocks noGrp="1" noChangeArrowheads="1"/>
          </p:cNvSpPr>
          <p:nvPr>
            <p:ph type="title"/>
          </p:nvPr>
        </p:nvSpPr>
        <p:spPr>
          <a:xfrm>
            <a:off x="1524000" y="44451"/>
            <a:ext cx="9144000" cy="504825"/>
          </a:xfrm>
        </p:spPr>
        <p:txBody>
          <a:bodyPr>
            <a:normAutofit fontScale="90000"/>
          </a:bodyPr>
          <a:lstStyle/>
          <a:p>
            <a:pPr eaLnBrk="1" hangingPunct="1"/>
            <a:r>
              <a:rPr lang="el-GR" altLang="en-GR" sz="3200" b="1">
                <a:solidFill>
                  <a:srgbClr val="0000FF"/>
                </a:solidFill>
              </a:rPr>
              <a:t>Ο </a:t>
            </a:r>
            <a:r>
              <a:rPr lang="en-US" altLang="en-GR" sz="3200" b="1">
                <a:solidFill>
                  <a:srgbClr val="0000FF"/>
                </a:solidFill>
              </a:rPr>
              <a:t>C </a:t>
            </a:r>
            <a:r>
              <a:rPr lang="el-GR" altLang="en-GR" sz="3200" b="1">
                <a:solidFill>
                  <a:srgbClr val="0000FF"/>
                </a:solidFill>
              </a:rPr>
              <a:t>συμμετέχει σε δυο απλούς κι ένα διπλό</a:t>
            </a:r>
            <a:r>
              <a:rPr lang="el-GR" altLang="en-GR" sz="3200"/>
              <a:t> </a:t>
            </a:r>
          </a:p>
        </p:txBody>
      </p:sp>
      <p:sp>
        <p:nvSpPr>
          <p:cNvPr id="2053" name="Text Box 5">
            <a:extLst>
              <a:ext uri="{FF2B5EF4-FFF2-40B4-BE49-F238E27FC236}">
                <a16:creationId xmlns:a16="http://schemas.microsoft.com/office/drawing/2014/main" id="{B86DF88D-7606-8F1A-918A-1F005E1EB08D}"/>
              </a:ext>
            </a:extLst>
          </p:cNvPr>
          <p:cNvSpPr txBox="1">
            <a:spLocks noChangeArrowheads="1"/>
          </p:cNvSpPr>
          <p:nvPr/>
        </p:nvSpPr>
        <p:spPr bwMode="auto">
          <a:xfrm>
            <a:off x="1524000" y="69215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R" altLang="en-GR"/>
          </a:p>
        </p:txBody>
      </p:sp>
      <p:sp>
        <p:nvSpPr>
          <p:cNvPr id="16390" name="Text Box 6">
            <a:extLst>
              <a:ext uri="{FF2B5EF4-FFF2-40B4-BE49-F238E27FC236}">
                <a16:creationId xmlns:a16="http://schemas.microsoft.com/office/drawing/2014/main" id="{A6458143-DDB4-510D-3874-ACB46A3B2789}"/>
              </a:ext>
            </a:extLst>
          </p:cNvPr>
          <p:cNvSpPr txBox="1">
            <a:spLocks noChangeArrowheads="1"/>
          </p:cNvSpPr>
          <p:nvPr/>
        </p:nvSpPr>
        <p:spPr bwMode="auto">
          <a:xfrm>
            <a:off x="1524000" y="76517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2400"/>
              <a:t>Οι  δυο  απλοί  είναι  σ  -  Ο  διπλός  αποτελείται από  1σ +1π.  Συνολικά  ο</a:t>
            </a:r>
            <a:r>
              <a:rPr lang="en-US" altLang="en-GR" sz="2400"/>
              <a:t> C</a:t>
            </a:r>
            <a:r>
              <a:rPr lang="el-GR" altLang="en-GR" sz="2400"/>
              <a:t>  σχηματίζει  </a:t>
            </a:r>
            <a:r>
              <a:rPr lang="el-GR" altLang="en-GR" sz="2400" b="1" u="sng"/>
              <a:t>τρεις  ισότιμους σ</a:t>
            </a:r>
            <a:r>
              <a:rPr lang="el-GR" altLang="en-GR" sz="2400"/>
              <a:t>  κι  </a:t>
            </a:r>
            <a:r>
              <a:rPr lang="el-GR" altLang="en-GR" sz="2400" b="1" u="sng"/>
              <a:t>ένα π</a:t>
            </a:r>
            <a:r>
              <a:rPr lang="el-GR" altLang="en-GR" sz="2400"/>
              <a:t>.</a:t>
            </a:r>
          </a:p>
        </p:txBody>
      </p:sp>
      <p:grpSp>
        <p:nvGrpSpPr>
          <p:cNvPr id="2" name="Group 49">
            <a:extLst>
              <a:ext uri="{FF2B5EF4-FFF2-40B4-BE49-F238E27FC236}">
                <a16:creationId xmlns:a16="http://schemas.microsoft.com/office/drawing/2014/main" id="{9046858D-944D-7E55-4446-41909433FB38}"/>
              </a:ext>
            </a:extLst>
          </p:cNvPr>
          <p:cNvGrpSpPr>
            <a:grpSpLocks/>
          </p:cNvGrpSpPr>
          <p:nvPr/>
        </p:nvGrpSpPr>
        <p:grpSpPr bwMode="auto">
          <a:xfrm>
            <a:off x="1703389" y="1882776"/>
            <a:ext cx="3673475" cy="682625"/>
            <a:chOff x="113" y="1186"/>
            <a:chExt cx="2314" cy="430"/>
          </a:xfrm>
        </p:grpSpPr>
        <p:sp>
          <p:nvSpPr>
            <p:cNvPr id="2112" name="Line 9">
              <a:extLst>
                <a:ext uri="{FF2B5EF4-FFF2-40B4-BE49-F238E27FC236}">
                  <a16:creationId xmlns:a16="http://schemas.microsoft.com/office/drawing/2014/main" id="{248925EC-A2E0-9761-900A-5A81D0C177AB}"/>
                </a:ext>
              </a:extLst>
            </p:cNvPr>
            <p:cNvSpPr>
              <a:spLocks noChangeShapeType="1"/>
            </p:cNvSpPr>
            <p:nvPr/>
          </p:nvSpPr>
          <p:spPr bwMode="auto">
            <a:xfrm>
              <a:off x="612" y="142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113" name="Line 10">
              <a:extLst>
                <a:ext uri="{FF2B5EF4-FFF2-40B4-BE49-F238E27FC236}">
                  <a16:creationId xmlns:a16="http://schemas.microsoft.com/office/drawing/2014/main" id="{9D66B669-8D56-590D-8539-0A56C135FDCE}"/>
                </a:ext>
              </a:extLst>
            </p:cNvPr>
            <p:cNvSpPr>
              <a:spLocks noChangeShapeType="1"/>
            </p:cNvSpPr>
            <p:nvPr/>
          </p:nvSpPr>
          <p:spPr bwMode="auto">
            <a:xfrm>
              <a:off x="1110" y="1424"/>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114" name="Line 11">
              <a:extLst>
                <a:ext uri="{FF2B5EF4-FFF2-40B4-BE49-F238E27FC236}">
                  <a16:creationId xmlns:a16="http://schemas.microsoft.com/office/drawing/2014/main" id="{39186A91-A64B-A300-484B-2D33D1F54EA7}"/>
                </a:ext>
              </a:extLst>
            </p:cNvPr>
            <p:cNvSpPr>
              <a:spLocks noChangeShapeType="1"/>
            </p:cNvSpPr>
            <p:nvPr/>
          </p:nvSpPr>
          <p:spPr bwMode="auto">
            <a:xfrm flipV="1">
              <a:off x="703" y="119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15" name="Line 12">
              <a:extLst>
                <a:ext uri="{FF2B5EF4-FFF2-40B4-BE49-F238E27FC236}">
                  <a16:creationId xmlns:a16="http://schemas.microsoft.com/office/drawing/2014/main" id="{9A18D113-5598-9E6E-D9A8-C43107F695B9}"/>
                </a:ext>
              </a:extLst>
            </p:cNvPr>
            <p:cNvSpPr>
              <a:spLocks noChangeShapeType="1"/>
            </p:cNvSpPr>
            <p:nvPr/>
          </p:nvSpPr>
          <p:spPr bwMode="auto">
            <a:xfrm flipV="1">
              <a:off x="1202" y="119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16" name="Line 13">
              <a:extLst>
                <a:ext uri="{FF2B5EF4-FFF2-40B4-BE49-F238E27FC236}">
                  <a16:creationId xmlns:a16="http://schemas.microsoft.com/office/drawing/2014/main" id="{DEE26641-4DF4-1692-AE61-8E903A5768A6}"/>
                </a:ext>
              </a:extLst>
            </p:cNvPr>
            <p:cNvSpPr>
              <a:spLocks noChangeShapeType="1"/>
            </p:cNvSpPr>
            <p:nvPr/>
          </p:nvSpPr>
          <p:spPr bwMode="auto">
            <a:xfrm rot="10800000" flipV="1">
              <a:off x="793" y="1197"/>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17" name="Line 14">
              <a:extLst>
                <a:ext uri="{FF2B5EF4-FFF2-40B4-BE49-F238E27FC236}">
                  <a16:creationId xmlns:a16="http://schemas.microsoft.com/office/drawing/2014/main" id="{160C7A76-74FF-B95C-96A9-A619E4B0AFE2}"/>
                </a:ext>
              </a:extLst>
            </p:cNvPr>
            <p:cNvSpPr>
              <a:spLocks noChangeShapeType="1"/>
            </p:cNvSpPr>
            <p:nvPr/>
          </p:nvSpPr>
          <p:spPr bwMode="auto">
            <a:xfrm rot="10800000" flipH="1" flipV="1">
              <a:off x="1291" y="1186"/>
              <a:ext cx="2" cy="24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18" name="Text Box 15">
              <a:extLst>
                <a:ext uri="{FF2B5EF4-FFF2-40B4-BE49-F238E27FC236}">
                  <a16:creationId xmlns:a16="http://schemas.microsoft.com/office/drawing/2014/main" id="{6B1ACB90-1487-BC79-751D-3130633F86E9}"/>
                </a:ext>
              </a:extLst>
            </p:cNvPr>
            <p:cNvSpPr txBox="1">
              <a:spLocks noChangeArrowheads="1"/>
            </p:cNvSpPr>
            <p:nvPr/>
          </p:nvSpPr>
          <p:spPr bwMode="auto">
            <a:xfrm>
              <a:off x="613" y="142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2119" name="Text Box 16">
              <a:extLst>
                <a:ext uri="{FF2B5EF4-FFF2-40B4-BE49-F238E27FC236}">
                  <a16:creationId xmlns:a16="http://schemas.microsoft.com/office/drawing/2014/main" id="{BDBA81AF-C17E-ECDC-93D9-7CE859EEB432}"/>
                </a:ext>
              </a:extLst>
            </p:cNvPr>
            <p:cNvSpPr txBox="1">
              <a:spLocks noChangeArrowheads="1"/>
            </p:cNvSpPr>
            <p:nvPr/>
          </p:nvSpPr>
          <p:spPr bwMode="auto">
            <a:xfrm>
              <a:off x="1112" y="1414"/>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2120" name="Line 17">
              <a:extLst>
                <a:ext uri="{FF2B5EF4-FFF2-40B4-BE49-F238E27FC236}">
                  <a16:creationId xmlns:a16="http://schemas.microsoft.com/office/drawing/2014/main" id="{CE6D2B2D-CB3B-69FC-995F-F6EC26331333}"/>
                </a:ext>
              </a:extLst>
            </p:cNvPr>
            <p:cNvSpPr>
              <a:spLocks noChangeShapeType="1"/>
            </p:cNvSpPr>
            <p:nvPr/>
          </p:nvSpPr>
          <p:spPr bwMode="auto">
            <a:xfrm>
              <a:off x="1427" y="142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121" name="Line 18">
              <a:extLst>
                <a:ext uri="{FF2B5EF4-FFF2-40B4-BE49-F238E27FC236}">
                  <a16:creationId xmlns:a16="http://schemas.microsoft.com/office/drawing/2014/main" id="{45B74168-D30D-9A42-C424-86721B777564}"/>
                </a:ext>
              </a:extLst>
            </p:cNvPr>
            <p:cNvSpPr>
              <a:spLocks noChangeShapeType="1"/>
            </p:cNvSpPr>
            <p:nvPr/>
          </p:nvSpPr>
          <p:spPr bwMode="auto">
            <a:xfrm flipV="1">
              <a:off x="1565" y="1195"/>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22" name="Text Box 19">
              <a:extLst>
                <a:ext uri="{FF2B5EF4-FFF2-40B4-BE49-F238E27FC236}">
                  <a16:creationId xmlns:a16="http://schemas.microsoft.com/office/drawing/2014/main" id="{8E2FCE18-6267-7CCD-C982-015C3C58AD6F}"/>
                </a:ext>
              </a:extLst>
            </p:cNvPr>
            <p:cNvSpPr txBox="1">
              <a:spLocks noChangeArrowheads="1"/>
            </p:cNvSpPr>
            <p:nvPr/>
          </p:nvSpPr>
          <p:spPr bwMode="auto">
            <a:xfrm>
              <a:off x="1429" y="141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2123" name="Line 20">
              <a:extLst>
                <a:ext uri="{FF2B5EF4-FFF2-40B4-BE49-F238E27FC236}">
                  <a16:creationId xmlns:a16="http://schemas.microsoft.com/office/drawing/2014/main" id="{1DEC7373-72D2-6B24-9BD5-81E6A8CCCDCB}"/>
                </a:ext>
              </a:extLst>
            </p:cNvPr>
            <p:cNvSpPr>
              <a:spLocks noChangeShapeType="1"/>
            </p:cNvSpPr>
            <p:nvPr/>
          </p:nvSpPr>
          <p:spPr bwMode="auto">
            <a:xfrm>
              <a:off x="1790" y="1422"/>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124" name="Line 21">
              <a:extLst>
                <a:ext uri="{FF2B5EF4-FFF2-40B4-BE49-F238E27FC236}">
                  <a16:creationId xmlns:a16="http://schemas.microsoft.com/office/drawing/2014/main" id="{AAC977D9-5F0C-B514-E52D-0EBBA95F534A}"/>
                </a:ext>
              </a:extLst>
            </p:cNvPr>
            <p:cNvSpPr>
              <a:spLocks noChangeShapeType="1"/>
            </p:cNvSpPr>
            <p:nvPr/>
          </p:nvSpPr>
          <p:spPr bwMode="auto">
            <a:xfrm flipV="1">
              <a:off x="1928" y="1195"/>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25" name="Text Box 22">
              <a:extLst>
                <a:ext uri="{FF2B5EF4-FFF2-40B4-BE49-F238E27FC236}">
                  <a16:creationId xmlns:a16="http://schemas.microsoft.com/office/drawing/2014/main" id="{AA1EA6CE-3A95-4975-8DE0-0DD455B78847}"/>
                </a:ext>
              </a:extLst>
            </p:cNvPr>
            <p:cNvSpPr txBox="1">
              <a:spLocks noChangeArrowheads="1"/>
            </p:cNvSpPr>
            <p:nvPr/>
          </p:nvSpPr>
          <p:spPr bwMode="auto">
            <a:xfrm>
              <a:off x="1792" y="1412"/>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2126" name="Text Box 23">
              <a:extLst>
                <a:ext uri="{FF2B5EF4-FFF2-40B4-BE49-F238E27FC236}">
                  <a16:creationId xmlns:a16="http://schemas.microsoft.com/office/drawing/2014/main" id="{47AA2013-8234-C19F-45B0-21B7BD9080DC}"/>
                </a:ext>
              </a:extLst>
            </p:cNvPr>
            <p:cNvSpPr txBox="1">
              <a:spLocks noChangeArrowheads="1"/>
            </p:cNvSpPr>
            <p:nvPr/>
          </p:nvSpPr>
          <p:spPr bwMode="auto">
            <a:xfrm>
              <a:off x="113" y="1283"/>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2127" name="Line 24">
              <a:extLst>
                <a:ext uri="{FF2B5EF4-FFF2-40B4-BE49-F238E27FC236}">
                  <a16:creationId xmlns:a16="http://schemas.microsoft.com/office/drawing/2014/main" id="{568A4450-274E-F29C-5EB4-B448DED49CF7}"/>
                </a:ext>
              </a:extLst>
            </p:cNvPr>
            <p:cNvSpPr>
              <a:spLocks noChangeShapeType="1"/>
            </p:cNvSpPr>
            <p:nvPr/>
          </p:nvSpPr>
          <p:spPr bwMode="auto">
            <a:xfrm>
              <a:off x="2154" y="142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16409" name="Text Box 25">
            <a:extLst>
              <a:ext uri="{FF2B5EF4-FFF2-40B4-BE49-F238E27FC236}">
                <a16:creationId xmlns:a16="http://schemas.microsoft.com/office/drawing/2014/main" id="{9D292346-532F-6227-A9BA-66D7C73F880B}"/>
              </a:ext>
            </a:extLst>
          </p:cNvPr>
          <p:cNvSpPr txBox="1">
            <a:spLocks noChangeArrowheads="1"/>
          </p:cNvSpPr>
          <p:nvPr/>
        </p:nvSpPr>
        <p:spPr bwMode="auto">
          <a:xfrm>
            <a:off x="4946651" y="2260600"/>
            <a:ext cx="57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16410" name="Freeform 26">
            <a:extLst>
              <a:ext uri="{FF2B5EF4-FFF2-40B4-BE49-F238E27FC236}">
                <a16:creationId xmlns:a16="http://schemas.microsoft.com/office/drawing/2014/main" id="{2271A561-8678-085D-A9E0-8B25C2F8B83A}"/>
              </a:ext>
            </a:extLst>
          </p:cNvPr>
          <p:cNvSpPr>
            <a:spLocks/>
          </p:cNvSpPr>
          <p:nvPr/>
        </p:nvSpPr>
        <p:spPr bwMode="auto">
          <a:xfrm>
            <a:off x="3575050" y="1617663"/>
            <a:ext cx="1441450" cy="227012"/>
          </a:xfrm>
          <a:custGeom>
            <a:avLst/>
            <a:gdLst>
              <a:gd name="T0" fmla="*/ 0 w 908"/>
              <a:gd name="T1" fmla="*/ 155575 h 143"/>
              <a:gd name="T2" fmla="*/ 792162 w 908"/>
              <a:gd name="T3" fmla="*/ 11112 h 143"/>
              <a:gd name="T4" fmla="*/ 1441450 w 908"/>
              <a:gd name="T5" fmla="*/ 227012 h 143"/>
              <a:gd name="T6" fmla="*/ 0 60000 65536"/>
              <a:gd name="T7" fmla="*/ 0 60000 65536"/>
              <a:gd name="T8" fmla="*/ 0 60000 65536"/>
              <a:gd name="T9" fmla="*/ 0 w 908"/>
              <a:gd name="T10" fmla="*/ 0 h 143"/>
              <a:gd name="T11" fmla="*/ 908 w 908"/>
              <a:gd name="T12" fmla="*/ 143 h 143"/>
            </a:gdLst>
            <a:ahLst/>
            <a:cxnLst>
              <a:cxn ang="T6">
                <a:pos x="T0" y="T1"/>
              </a:cxn>
              <a:cxn ang="T7">
                <a:pos x="T2" y="T3"/>
              </a:cxn>
              <a:cxn ang="T8">
                <a:pos x="T4" y="T5"/>
              </a:cxn>
            </a:cxnLst>
            <a:rect l="T9" t="T10" r="T11" b="T12"/>
            <a:pathLst>
              <a:path w="908" h="143">
                <a:moveTo>
                  <a:pt x="0" y="98"/>
                </a:moveTo>
                <a:cubicBezTo>
                  <a:pt x="174" y="49"/>
                  <a:pt x="348" y="0"/>
                  <a:pt x="499" y="7"/>
                </a:cubicBezTo>
                <a:cubicBezTo>
                  <a:pt x="650" y="14"/>
                  <a:pt x="779" y="78"/>
                  <a:pt x="908" y="143"/>
                </a:cubicBezTo>
              </a:path>
            </a:pathLst>
          </a:custGeom>
          <a:noFill/>
          <a:ln w="28575" cmpd="sng">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6420" name="Line 36">
            <a:extLst>
              <a:ext uri="{FF2B5EF4-FFF2-40B4-BE49-F238E27FC236}">
                <a16:creationId xmlns:a16="http://schemas.microsoft.com/office/drawing/2014/main" id="{0B90E0E4-F746-39EE-C824-36361E655A90}"/>
              </a:ext>
            </a:extLst>
          </p:cNvPr>
          <p:cNvSpPr>
            <a:spLocks noChangeShapeType="1"/>
          </p:cNvSpPr>
          <p:nvPr/>
        </p:nvSpPr>
        <p:spPr bwMode="auto">
          <a:xfrm flipH="1" flipV="1">
            <a:off x="9769476" y="1887538"/>
            <a:ext cx="3175" cy="393700"/>
          </a:xfrm>
          <a:prstGeom prst="line">
            <a:avLst/>
          </a:prstGeom>
          <a:noFill/>
          <a:ln w="28575">
            <a:solidFill>
              <a:srgbClr val="80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grpSp>
        <p:nvGrpSpPr>
          <p:cNvPr id="3" name="Group 91">
            <a:extLst>
              <a:ext uri="{FF2B5EF4-FFF2-40B4-BE49-F238E27FC236}">
                <a16:creationId xmlns:a16="http://schemas.microsoft.com/office/drawing/2014/main" id="{ECC74DD9-A154-35BB-19D9-F5DE15D43028}"/>
              </a:ext>
            </a:extLst>
          </p:cNvPr>
          <p:cNvGrpSpPr>
            <a:grpSpLocks/>
          </p:cNvGrpSpPr>
          <p:nvPr/>
        </p:nvGrpSpPr>
        <p:grpSpPr bwMode="auto">
          <a:xfrm>
            <a:off x="5880100" y="1939926"/>
            <a:ext cx="4248150" cy="912813"/>
            <a:chOff x="2744" y="1222"/>
            <a:chExt cx="2676" cy="575"/>
          </a:xfrm>
        </p:grpSpPr>
        <p:sp>
          <p:nvSpPr>
            <p:cNvPr id="2093" name="AutoShape 29">
              <a:extLst>
                <a:ext uri="{FF2B5EF4-FFF2-40B4-BE49-F238E27FC236}">
                  <a16:creationId xmlns:a16="http://schemas.microsoft.com/office/drawing/2014/main" id="{48408AE8-142C-28DE-C7FE-D7A7FEAB1F61}"/>
                </a:ext>
              </a:extLst>
            </p:cNvPr>
            <p:cNvSpPr>
              <a:spLocks noChangeArrowheads="1"/>
            </p:cNvSpPr>
            <p:nvPr/>
          </p:nvSpPr>
          <p:spPr bwMode="auto">
            <a:xfrm>
              <a:off x="2744" y="1370"/>
              <a:ext cx="227" cy="136"/>
            </a:xfrm>
            <a:prstGeom prst="rightArrow">
              <a:avLst>
                <a:gd name="adj1" fmla="val 50000"/>
                <a:gd name="adj2" fmla="val 41728"/>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pSp>
          <p:nvGrpSpPr>
            <p:cNvPr id="2094" name="Group 89">
              <a:extLst>
                <a:ext uri="{FF2B5EF4-FFF2-40B4-BE49-F238E27FC236}">
                  <a16:creationId xmlns:a16="http://schemas.microsoft.com/office/drawing/2014/main" id="{61C2E80D-B01D-AE83-17E6-5ECAC1450236}"/>
                </a:ext>
              </a:extLst>
            </p:cNvPr>
            <p:cNvGrpSpPr>
              <a:grpSpLocks/>
            </p:cNvGrpSpPr>
            <p:nvPr/>
          </p:nvGrpSpPr>
          <p:grpSpPr bwMode="auto">
            <a:xfrm>
              <a:off x="3016" y="1222"/>
              <a:ext cx="2404" cy="575"/>
              <a:chOff x="3016" y="1222"/>
              <a:chExt cx="2404" cy="575"/>
            </a:xfrm>
          </p:grpSpPr>
          <p:sp>
            <p:nvSpPr>
              <p:cNvPr id="2095" name="Line 31">
                <a:extLst>
                  <a:ext uri="{FF2B5EF4-FFF2-40B4-BE49-F238E27FC236}">
                    <a16:creationId xmlns:a16="http://schemas.microsoft.com/office/drawing/2014/main" id="{5B74F8B2-CB42-2274-F883-FCEFDF753B26}"/>
                  </a:ext>
                </a:extLst>
              </p:cNvPr>
              <p:cNvSpPr>
                <a:spLocks noChangeShapeType="1"/>
              </p:cNvSpPr>
              <p:nvPr/>
            </p:nvSpPr>
            <p:spPr bwMode="auto">
              <a:xfrm>
                <a:off x="3515" y="1451"/>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96" name="Line 32">
                <a:extLst>
                  <a:ext uri="{FF2B5EF4-FFF2-40B4-BE49-F238E27FC236}">
                    <a16:creationId xmlns:a16="http://schemas.microsoft.com/office/drawing/2014/main" id="{E5410999-D8D9-8693-985B-56174EA92A5F}"/>
                  </a:ext>
                </a:extLst>
              </p:cNvPr>
              <p:cNvSpPr>
                <a:spLocks noChangeShapeType="1"/>
              </p:cNvSpPr>
              <p:nvPr/>
            </p:nvSpPr>
            <p:spPr bwMode="auto">
              <a:xfrm>
                <a:off x="4013" y="1451"/>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97" name="Line 33">
                <a:extLst>
                  <a:ext uri="{FF2B5EF4-FFF2-40B4-BE49-F238E27FC236}">
                    <a16:creationId xmlns:a16="http://schemas.microsoft.com/office/drawing/2014/main" id="{02CD9F04-A095-ED6B-CB07-2CC16459DF2D}"/>
                  </a:ext>
                </a:extLst>
              </p:cNvPr>
              <p:cNvSpPr>
                <a:spLocks noChangeShapeType="1"/>
              </p:cNvSpPr>
              <p:nvPr/>
            </p:nvSpPr>
            <p:spPr bwMode="auto">
              <a:xfrm flipV="1">
                <a:off x="3606" y="1224"/>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98" name="Line 34">
                <a:extLst>
                  <a:ext uri="{FF2B5EF4-FFF2-40B4-BE49-F238E27FC236}">
                    <a16:creationId xmlns:a16="http://schemas.microsoft.com/office/drawing/2014/main" id="{C52BDECA-A420-6A31-0C24-AE841A56C3C5}"/>
                  </a:ext>
                </a:extLst>
              </p:cNvPr>
              <p:cNvSpPr>
                <a:spLocks noChangeShapeType="1"/>
              </p:cNvSpPr>
              <p:nvPr/>
            </p:nvSpPr>
            <p:spPr bwMode="auto">
              <a:xfrm flipV="1">
                <a:off x="4105" y="1224"/>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99" name="Line 35">
                <a:extLst>
                  <a:ext uri="{FF2B5EF4-FFF2-40B4-BE49-F238E27FC236}">
                    <a16:creationId xmlns:a16="http://schemas.microsoft.com/office/drawing/2014/main" id="{93E0FBCD-A9F9-A1BA-7D8B-8D7A58E8D498}"/>
                  </a:ext>
                </a:extLst>
              </p:cNvPr>
              <p:cNvSpPr>
                <a:spLocks noChangeShapeType="1"/>
              </p:cNvSpPr>
              <p:nvPr/>
            </p:nvSpPr>
            <p:spPr bwMode="auto">
              <a:xfrm rot="10800000" flipV="1">
                <a:off x="3696" y="1224"/>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00" name="Text Box 37">
                <a:extLst>
                  <a:ext uri="{FF2B5EF4-FFF2-40B4-BE49-F238E27FC236}">
                    <a16:creationId xmlns:a16="http://schemas.microsoft.com/office/drawing/2014/main" id="{8DEE090E-4E15-74B0-53BF-BB2B7B8F1019}"/>
                  </a:ext>
                </a:extLst>
              </p:cNvPr>
              <p:cNvSpPr txBox="1">
                <a:spLocks noChangeArrowheads="1"/>
              </p:cNvSpPr>
              <p:nvPr/>
            </p:nvSpPr>
            <p:spPr bwMode="auto">
              <a:xfrm>
                <a:off x="3516" y="1451"/>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2101" name="Text Box 38">
                <a:extLst>
                  <a:ext uri="{FF2B5EF4-FFF2-40B4-BE49-F238E27FC236}">
                    <a16:creationId xmlns:a16="http://schemas.microsoft.com/office/drawing/2014/main" id="{EBACAEE1-5A6E-70AD-8B60-C34EC94ACEB6}"/>
                  </a:ext>
                </a:extLst>
              </p:cNvPr>
              <p:cNvSpPr txBox="1">
                <a:spLocks noChangeArrowheads="1"/>
              </p:cNvSpPr>
              <p:nvPr/>
            </p:nvSpPr>
            <p:spPr bwMode="auto">
              <a:xfrm>
                <a:off x="4015" y="1441"/>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2102" name="Line 39">
                <a:extLst>
                  <a:ext uri="{FF2B5EF4-FFF2-40B4-BE49-F238E27FC236}">
                    <a16:creationId xmlns:a16="http://schemas.microsoft.com/office/drawing/2014/main" id="{7ACB1E43-A7AD-7A3E-E717-FA370234DFA5}"/>
                  </a:ext>
                </a:extLst>
              </p:cNvPr>
              <p:cNvSpPr>
                <a:spLocks noChangeShapeType="1"/>
              </p:cNvSpPr>
              <p:nvPr/>
            </p:nvSpPr>
            <p:spPr bwMode="auto">
              <a:xfrm>
                <a:off x="4330" y="144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103" name="Line 40">
                <a:extLst>
                  <a:ext uri="{FF2B5EF4-FFF2-40B4-BE49-F238E27FC236}">
                    <a16:creationId xmlns:a16="http://schemas.microsoft.com/office/drawing/2014/main" id="{30151160-9983-8CBD-D105-23ECDFAEA877}"/>
                  </a:ext>
                </a:extLst>
              </p:cNvPr>
              <p:cNvSpPr>
                <a:spLocks noChangeShapeType="1"/>
              </p:cNvSpPr>
              <p:nvPr/>
            </p:nvSpPr>
            <p:spPr bwMode="auto">
              <a:xfrm flipV="1">
                <a:off x="4468" y="1222"/>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04" name="Text Box 41">
                <a:extLst>
                  <a:ext uri="{FF2B5EF4-FFF2-40B4-BE49-F238E27FC236}">
                    <a16:creationId xmlns:a16="http://schemas.microsoft.com/office/drawing/2014/main" id="{E6E8D42C-360E-81F1-EF2D-51C7DB58589C}"/>
                  </a:ext>
                </a:extLst>
              </p:cNvPr>
              <p:cNvSpPr txBox="1">
                <a:spLocks noChangeArrowheads="1"/>
              </p:cNvSpPr>
              <p:nvPr/>
            </p:nvSpPr>
            <p:spPr bwMode="auto">
              <a:xfrm>
                <a:off x="4332" y="143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2105" name="Line 42">
                <a:extLst>
                  <a:ext uri="{FF2B5EF4-FFF2-40B4-BE49-F238E27FC236}">
                    <a16:creationId xmlns:a16="http://schemas.microsoft.com/office/drawing/2014/main" id="{19B32281-7FE0-9468-212E-BEB986AF706A}"/>
                  </a:ext>
                </a:extLst>
              </p:cNvPr>
              <p:cNvSpPr>
                <a:spLocks noChangeShapeType="1"/>
              </p:cNvSpPr>
              <p:nvPr/>
            </p:nvSpPr>
            <p:spPr bwMode="auto">
              <a:xfrm>
                <a:off x="4693" y="144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106" name="Line 43">
                <a:extLst>
                  <a:ext uri="{FF2B5EF4-FFF2-40B4-BE49-F238E27FC236}">
                    <a16:creationId xmlns:a16="http://schemas.microsoft.com/office/drawing/2014/main" id="{2C488B28-B229-1490-B0C5-1756FFE4CEA4}"/>
                  </a:ext>
                </a:extLst>
              </p:cNvPr>
              <p:cNvSpPr>
                <a:spLocks noChangeShapeType="1"/>
              </p:cNvSpPr>
              <p:nvPr/>
            </p:nvSpPr>
            <p:spPr bwMode="auto">
              <a:xfrm flipV="1">
                <a:off x="4831" y="1222"/>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107" name="Text Box 44">
                <a:extLst>
                  <a:ext uri="{FF2B5EF4-FFF2-40B4-BE49-F238E27FC236}">
                    <a16:creationId xmlns:a16="http://schemas.microsoft.com/office/drawing/2014/main" id="{0F41DD94-6120-8FC8-F495-20E16D71B221}"/>
                  </a:ext>
                </a:extLst>
              </p:cNvPr>
              <p:cNvSpPr txBox="1">
                <a:spLocks noChangeArrowheads="1"/>
              </p:cNvSpPr>
              <p:nvPr/>
            </p:nvSpPr>
            <p:spPr bwMode="auto">
              <a:xfrm>
                <a:off x="4695" y="143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2108" name="Text Box 45">
                <a:extLst>
                  <a:ext uri="{FF2B5EF4-FFF2-40B4-BE49-F238E27FC236}">
                    <a16:creationId xmlns:a16="http://schemas.microsoft.com/office/drawing/2014/main" id="{7B9A5F76-CD62-6409-4170-691986E4A09E}"/>
                  </a:ext>
                </a:extLst>
              </p:cNvPr>
              <p:cNvSpPr txBox="1">
                <a:spLocks noChangeArrowheads="1"/>
              </p:cNvSpPr>
              <p:nvPr/>
            </p:nvSpPr>
            <p:spPr bwMode="auto">
              <a:xfrm>
                <a:off x="3016" y="1310"/>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2109" name="Line 46">
                <a:extLst>
                  <a:ext uri="{FF2B5EF4-FFF2-40B4-BE49-F238E27FC236}">
                    <a16:creationId xmlns:a16="http://schemas.microsoft.com/office/drawing/2014/main" id="{277D22D3-6D2C-B08A-5C3A-4F37AF724867}"/>
                  </a:ext>
                </a:extLst>
              </p:cNvPr>
              <p:cNvSpPr>
                <a:spLocks noChangeShapeType="1"/>
              </p:cNvSpPr>
              <p:nvPr/>
            </p:nvSpPr>
            <p:spPr bwMode="auto">
              <a:xfrm>
                <a:off x="5056" y="1450"/>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110" name="Text Box 47">
                <a:extLst>
                  <a:ext uri="{FF2B5EF4-FFF2-40B4-BE49-F238E27FC236}">
                    <a16:creationId xmlns:a16="http://schemas.microsoft.com/office/drawing/2014/main" id="{60812522-18A8-B610-7B68-EDADBA91A923}"/>
                  </a:ext>
                </a:extLst>
              </p:cNvPr>
              <p:cNvSpPr txBox="1">
                <a:spLocks noChangeArrowheads="1"/>
              </p:cNvSpPr>
              <p:nvPr/>
            </p:nvSpPr>
            <p:spPr bwMode="auto">
              <a:xfrm>
                <a:off x="5058" y="1440"/>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2111" name="AutoShape 48">
                <a:extLst>
                  <a:ext uri="{FF2B5EF4-FFF2-40B4-BE49-F238E27FC236}">
                    <a16:creationId xmlns:a16="http://schemas.microsoft.com/office/drawing/2014/main" id="{E930C5B8-64D1-A352-E9AA-D2D748FD3A3F}"/>
                  </a:ext>
                </a:extLst>
              </p:cNvPr>
              <p:cNvSpPr>
                <a:spLocks/>
              </p:cNvSpPr>
              <p:nvPr/>
            </p:nvSpPr>
            <p:spPr bwMode="auto">
              <a:xfrm rot="5400000">
                <a:off x="4391" y="1175"/>
                <a:ext cx="200" cy="1043"/>
              </a:xfrm>
              <a:prstGeom prst="rightBrace">
                <a:avLst>
                  <a:gd name="adj1" fmla="val 43458"/>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pSp>
      </p:grpSp>
      <p:grpSp>
        <p:nvGrpSpPr>
          <p:cNvPr id="5" name="Group 81">
            <a:extLst>
              <a:ext uri="{FF2B5EF4-FFF2-40B4-BE49-F238E27FC236}">
                <a16:creationId xmlns:a16="http://schemas.microsoft.com/office/drawing/2014/main" id="{0E1B24CF-EE19-BB42-345A-54DE6442E3C2}"/>
              </a:ext>
            </a:extLst>
          </p:cNvPr>
          <p:cNvGrpSpPr>
            <a:grpSpLocks/>
          </p:cNvGrpSpPr>
          <p:nvPr/>
        </p:nvGrpSpPr>
        <p:grpSpPr bwMode="auto">
          <a:xfrm>
            <a:off x="1703388" y="2852739"/>
            <a:ext cx="3816350" cy="720725"/>
            <a:chOff x="113" y="1797"/>
            <a:chExt cx="2404" cy="454"/>
          </a:xfrm>
        </p:grpSpPr>
        <p:sp>
          <p:nvSpPr>
            <p:cNvPr id="2076" name="Line 52">
              <a:extLst>
                <a:ext uri="{FF2B5EF4-FFF2-40B4-BE49-F238E27FC236}">
                  <a16:creationId xmlns:a16="http://schemas.microsoft.com/office/drawing/2014/main" id="{2CB2A558-E74F-E031-97E6-EFF0AE674AC6}"/>
                </a:ext>
              </a:extLst>
            </p:cNvPr>
            <p:cNvSpPr>
              <a:spLocks noChangeShapeType="1"/>
            </p:cNvSpPr>
            <p:nvPr/>
          </p:nvSpPr>
          <p:spPr bwMode="auto">
            <a:xfrm>
              <a:off x="612" y="205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77" name="Line 53">
              <a:extLst>
                <a:ext uri="{FF2B5EF4-FFF2-40B4-BE49-F238E27FC236}">
                  <a16:creationId xmlns:a16="http://schemas.microsoft.com/office/drawing/2014/main" id="{C10DC7FE-2A05-8882-DDD6-1CC3710FEFFD}"/>
                </a:ext>
              </a:extLst>
            </p:cNvPr>
            <p:cNvSpPr>
              <a:spLocks noChangeShapeType="1"/>
            </p:cNvSpPr>
            <p:nvPr/>
          </p:nvSpPr>
          <p:spPr bwMode="auto">
            <a:xfrm>
              <a:off x="1110" y="205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78" name="Line 54">
              <a:extLst>
                <a:ext uri="{FF2B5EF4-FFF2-40B4-BE49-F238E27FC236}">
                  <a16:creationId xmlns:a16="http://schemas.microsoft.com/office/drawing/2014/main" id="{7C136BDA-98A1-6123-FD5F-CDE646C88554}"/>
                </a:ext>
              </a:extLst>
            </p:cNvPr>
            <p:cNvSpPr>
              <a:spLocks noChangeShapeType="1"/>
            </p:cNvSpPr>
            <p:nvPr/>
          </p:nvSpPr>
          <p:spPr bwMode="auto">
            <a:xfrm flipV="1">
              <a:off x="703" y="183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79" name="Line 55">
              <a:extLst>
                <a:ext uri="{FF2B5EF4-FFF2-40B4-BE49-F238E27FC236}">
                  <a16:creationId xmlns:a16="http://schemas.microsoft.com/office/drawing/2014/main" id="{8D07D0E9-4F91-C0B9-53E8-BC92B444CEAB}"/>
                </a:ext>
              </a:extLst>
            </p:cNvPr>
            <p:cNvSpPr>
              <a:spLocks noChangeShapeType="1"/>
            </p:cNvSpPr>
            <p:nvPr/>
          </p:nvSpPr>
          <p:spPr bwMode="auto">
            <a:xfrm flipV="1">
              <a:off x="1202" y="1832"/>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80" name="Line 56">
              <a:extLst>
                <a:ext uri="{FF2B5EF4-FFF2-40B4-BE49-F238E27FC236}">
                  <a16:creationId xmlns:a16="http://schemas.microsoft.com/office/drawing/2014/main" id="{024C8FEF-A024-6783-F9AA-96E11B515175}"/>
                </a:ext>
              </a:extLst>
            </p:cNvPr>
            <p:cNvSpPr>
              <a:spLocks noChangeShapeType="1"/>
            </p:cNvSpPr>
            <p:nvPr/>
          </p:nvSpPr>
          <p:spPr bwMode="auto">
            <a:xfrm rot="10800000" flipV="1">
              <a:off x="793" y="183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81" name="Line 57">
              <a:extLst>
                <a:ext uri="{FF2B5EF4-FFF2-40B4-BE49-F238E27FC236}">
                  <a16:creationId xmlns:a16="http://schemas.microsoft.com/office/drawing/2014/main" id="{9FDC9F43-BE74-0B88-9593-9ADBDE850F21}"/>
                </a:ext>
              </a:extLst>
            </p:cNvPr>
            <p:cNvSpPr>
              <a:spLocks noChangeShapeType="1"/>
            </p:cNvSpPr>
            <p:nvPr/>
          </p:nvSpPr>
          <p:spPr bwMode="auto">
            <a:xfrm flipH="1" flipV="1">
              <a:off x="2291" y="1797"/>
              <a:ext cx="2" cy="248"/>
            </a:xfrm>
            <a:prstGeom prst="line">
              <a:avLst/>
            </a:prstGeom>
            <a:noFill/>
            <a:ln w="28575">
              <a:solidFill>
                <a:srgbClr val="80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82" name="Text Box 58">
              <a:extLst>
                <a:ext uri="{FF2B5EF4-FFF2-40B4-BE49-F238E27FC236}">
                  <a16:creationId xmlns:a16="http://schemas.microsoft.com/office/drawing/2014/main" id="{20E9CEDC-284E-4429-06B8-E3F25FCB0C4E}"/>
                </a:ext>
              </a:extLst>
            </p:cNvPr>
            <p:cNvSpPr txBox="1">
              <a:spLocks noChangeArrowheads="1"/>
            </p:cNvSpPr>
            <p:nvPr/>
          </p:nvSpPr>
          <p:spPr bwMode="auto">
            <a:xfrm>
              <a:off x="613" y="205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2083" name="Text Box 59">
              <a:extLst>
                <a:ext uri="{FF2B5EF4-FFF2-40B4-BE49-F238E27FC236}">
                  <a16:creationId xmlns:a16="http://schemas.microsoft.com/office/drawing/2014/main" id="{477B7E93-4298-0EEB-FACF-F856033305A1}"/>
                </a:ext>
              </a:extLst>
            </p:cNvPr>
            <p:cNvSpPr txBox="1">
              <a:spLocks noChangeArrowheads="1"/>
            </p:cNvSpPr>
            <p:nvPr/>
          </p:nvSpPr>
          <p:spPr bwMode="auto">
            <a:xfrm>
              <a:off x="1112" y="204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r>
                <a:rPr lang="el-GR" altLang="en-GR" sz="1400" b="1" baseline="30000"/>
                <a:t>2</a:t>
              </a:r>
            </a:p>
          </p:txBody>
        </p:sp>
        <p:sp>
          <p:nvSpPr>
            <p:cNvPr id="2084" name="Line 60">
              <a:extLst>
                <a:ext uri="{FF2B5EF4-FFF2-40B4-BE49-F238E27FC236}">
                  <a16:creationId xmlns:a16="http://schemas.microsoft.com/office/drawing/2014/main" id="{44EA1E4C-E0B6-72F3-D372-36D9B4B5F1E7}"/>
                </a:ext>
              </a:extLst>
            </p:cNvPr>
            <p:cNvSpPr>
              <a:spLocks noChangeShapeType="1"/>
            </p:cNvSpPr>
            <p:nvPr/>
          </p:nvSpPr>
          <p:spPr bwMode="auto">
            <a:xfrm>
              <a:off x="1427" y="205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85" name="Line 61">
              <a:extLst>
                <a:ext uri="{FF2B5EF4-FFF2-40B4-BE49-F238E27FC236}">
                  <a16:creationId xmlns:a16="http://schemas.microsoft.com/office/drawing/2014/main" id="{8922363F-3C76-C63C-0890-D0A02BCDEBFC}"/>
                </a:ext>
              </a:extLst>
            </p:cNvPr>
            <p:cNvSpPr>
              <a:spLocks noChangeShapeType="1"/>
            </p:cNvSpPr>
            <p:nvPr/>
          </p:nvSpPr>
          <p:spPr bwMode="auto">
            <a:xfrm flipV="1">
              <a:off x="1565" y="1830"/>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86" name="Text Box 62">
              <a:extLst>
                <a:ext uri="{FF2B5EF4-FFF2-40B4-BE49-F238E27FC236}">
                  <a16:creationId xmlns:a16="http://schemas.microsoft.com/office/drawing/2014/main" id="{52C97055-AB13-9A39-2CAF-E4CFA9842C02}"/>
                </a:ext>
              </a:extLst>
            </p:cNvPr>
            <p:cNvSpPr txBox="1">
              <a:spLocks noChangeArrowheads="1"/>
            </p:cNvSpPr>
            <p:nvPr/>
          </p:nvSpPr>
          <p:spPr bwMode="auto">
            <a:xfrm>
              <a:off x="1429" y="204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r>
                <a:rPr lang="el-GR" altLang="en-GR" sz="1400" b="1" baseline="30000"/>
                <a:t>2</a:t>
              </a:r>
            </a:p>
          </p:txBody>
        </p:sp>
        <p:sp>
          <p:nvSpPr>
            <p:cNvPr id="2087" name="Line 63">
              <a:extLst>
                <a:ext uri="{FF2B5EF4-FFF2-40B4-BE49-F238E27FC236}">
                  <a16:creationId xmlns:a16="http://schemas.microsoft.com/office/drawing/2014/main" id="{6568B6EC-2D36-6F91-2137-8027C5F3C402}"/>
                </a:ext>
              </a:extLst>
            </p:cNvPr>
            <p:cNvSpPr>
              <a:spLocks noChangeShapeType="1"/>
            </p:cNvSpPr>
            <p:nvPr/>
          </p:nvSpPr>
          <p:spPr bwMode="auto">
            <a:xfrm>
              <a:off x="1790" y="205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88" name="Line 64">
              <a:extLst>
                <a:ext uri="{FF2B5EF4-FFF2-40B4-BE49-F238E27FC236}">
                  <a16:creationId xmlns:a16="http://schemas.microsoft.com/office/drawing/2014/main" id="{403CE9C5-5991-0735-789E-79F98D7A2D73}"/>
                </a:ext>
              </a:extLst>
            </p:cNvPr>
            <p:cNvSpPr>
              <a:spLocks noChangeShapeType="1"/>
            </p:cNvSpPr>
            <p:nvPr/>
          </p:nvSpPr>
          <p:spPr bwMode="auto">
            <a:xfrm flipV="1">
              <a:off x="1928" y="1830"/>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89" name="Text Box 65">
              <a:extLst>
                <a:ext uri="{FF2B5EF4-FFF2-40B4-BE49-F238E27FC236}">
                  <a16:creationId xmlns:a16="http://schemas.microsoft.com/office/drawing/2014/main" id="{95562330-AD5D-DF7B-1E1E-A50D369C03A5}"/>
                </a:ext>
              </a:extLst>
            </p:cNvPr>
            <p:cNvSpPr txBox="1">
              <a:spLocks noChangeArrowheads="1"/>
            </p:cNvSpPr>
            <p:nvPr/>
          </p:nvSpPr>
          <p:spPr bwMode="auto">
            <a:xfrm>
              <a:off x="1792" y="204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r>
                <a:rPr lang="el-GR" altLang="en-GR" sz="1400" b="1" baseline="30000"/>
                <a:t>2</a:t>
              </a:r>
            </a:p>
          </p:txBody>
        </p:sp>
        <p:sp>
          <p:nvSpPr>
            <p:cNvPr id="2090" name="Text Box 66">
              <a:extLst>
                <a:ext uri="{FF2B5EF4-FFF2-40B4-BE49-F238E27FC236}">
                  <a16:creationId xmlns:a16="http://schemas.microsoft.com/office/drawing/2014/main" id="{46383DA2-A219-1FD3-9420-A61B6A5A5C02}"/>
                </a:ext>
              </a:extLst>
            </p:cNvPr>
            <p:cNvSpPr txBox="1">
              <a:spLocks noChangeArrowheads="1"/>
            </p:cNvSpPr>
            <p:nvPr/>
          </p:nvSpPr>
          <p:spPr bwMode="auto">
            <a:xfrm>
              <a:off x="113" y="1918"/>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2091" name="Line 67">
              <a:extLst>
                <a:ext uri="{FF2B5EF4-FFF2-40B4-BE49-F238E27FC236}">
                  <a16:creationId xmlns:a16="http://schemas.microsoft.com/office/drawing/2014/main" id="{06CE7C2D-7E1A-8DD7-BD2B-27CBEDD0263C}"/>
                </a:ext>
              </a:extLst>
            </p:cNvPr>
            <p:cNvSpPr>
              <a:spLocks noChangeShapeType="1"/>
            </p:cNvSpPr>
            <p:nvPr/>
          </p:nvSpPr>
          <p:spPr bwMode="auto">
            <a:xfrm>
              <a:off x="2153" y="2058"/>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92" name="Text Box 68">
              <a:extLst>
                <a:ext uri="{FF2B5EF4-FFF2-40B4-BE49-F238E27FC236}">
                  <a16:creationId xmlns:a16="http://schemas.microsoft.com/office/drawing/2014/main" id="{C57E52C3-CD12-6913-7534-444E6045D5D2}"/>
                </a:ext>
              </a:extLst>
            </p:cNvPr>
            <p:cNvSpPr txBox="1">
              <a:spLocks noChangeArrowheads="1"/>
            </p:cNvSpPr>
            <p:nvPr/>
          </p:nvSpPr>
          <p:spPr bwMode="auto">
            <a:xfrm>
              <a:off x="2155" y="204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400" b="1"/>
                <a:t>2</a:t>
              </a:r>
              <a:r>
                <a:rPr lang="en-US" altLang="en-GR" sz="1400" b="1"/>
                <a:t>p</a:t>
              </a:r>
              <a:r>
                <a:rPr lang="en-US" altLang="en-GR" sz="1400" b="1" baseline="-25000"/>
                <a:t>z</a:t>
              </a:r>
              <a:endParaRPr lang="el-GR" altLang="en-GR" sz="1400" b="1" baseline="-25000"/>
            </a:p>
          </p:txBody>
        </p:sp>
      </p:grpSp>
      <p:grpSp>
        <p:nvGrpSpPr>
          <p:cNvPr id="6" name="Group 74">
            <a:extLst>
              <a:ext uri="{FF2B5EF4-FFF2-40B4-BE49-F238E27FC236}">
                <a16:creationId xmlns:a16="http://schemas.microsoft.com/office/drawing/2014/main" id="{85C1C851-DED3-8669-52BF-D58B91DF5417}"/>
              </a:ext>
            </a:extLst>
          </p:cNvPr>
          <p:cNvGrpSpPr>
            <a:grpSpLocks/>
          </p:cNvGrpSpPr>
          <p:nvPr/>
        </p:nvGrpSpPr>
        <p:grpSpPr bwMode="auto">
          <a:xfrm>
            <a:off x="6167439" y="2921001"/>
            <a:ext cx="1584325" cy="652463"/>
            <a:chOff x="2925" y="1794"/>
            <a:chExt cx="998" cy="411"/>
          </a:xfrm>
        </p:grpSpPr>
        <p:sp>
          <p:nvSpPr>
            <p:cNvPr id="2072" name="Line 70">
              <a:extLst>
                <a:ext uri="{FF2B5EF4-FFF2-40B4-BE49-F238E27FC236}">
                  <a16:creationId xmlns:a16="http://schemas.microsoft.com/office/drawing/2014/main" id="{75E97279-ED25-EDC8-E711-A05CD4710276}"/>
                </a:ext>
              </a:extLst>
            </p:cNvPr>
            <p:cNvSpPr>
              <a:spLocks noChangeShapeType="1"/>
            </p:cNvSpPr>
            <p:nvPr/>
          </p:nvSpPr>
          <p:spPr bwMode="auto">
            <a:xfrm>
              <a:off x="3560" y="201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2073" name="Line 71">
              <a:extLst>
                <a:ext uri="{FF2B5EF4-FFF2-40B4-BE49-F238E27FC236}">
                  <a16:creationId xmlns:a16="http://schemas.microsoft.com/office/drawing/2014/main" id="{FA66A2BB-241F-E009-1048-ADAB2CA66D7D}"/>
                </a:ext>
              </a:extLst>
            </p:cNvPr>
            <p:cNvSpPr>
              <a:spLocks noChangeShapeType="1"/>
            </p:cNvSpPr>
            <p:nvPr/>
          </p:nvSpPr>
          <p:spPr bwMode="auto">
            <a:xfrm rot="10800000" flipH="1">
              <a:off x="3694" y="1794"/>
              <a:ext cx="2" cy="205"/>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2074" name="Text Box 72">
              <a:extLst>
                <a:ext uri="{FF2B5EF4-FFF2-40B4-BE49-F238E27FC236}">
                  <a16:creationId xmlns:a16="http://schemas.microsoft.com/office/drawing/2014/main" id="{8281EB7B-64FB-FA83-A3DB-686099BA7ED3}"/>
                </a:ext>
              </a:extLst>
            </p:cNvPr>
            <p:cNvSpPr txBox="1">
              <a:spLocks noChangeArrowheads="1"/>
            </p:cNvSpPr>
            <p:nvPr/>
          </p:nvSpPr>
          <p:spPr bwMode="auto">
            <a:xfrm>
              <a:off x="3561" y="201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l-GR" altLang="en-GR" sz="1400" b="1" baseline="30000"/>
                <a:t>1</a:t>
              </a:r>
            </a:p>
          </p:txBody>
        </p:sp>
        <p:sp>
          <p:nvSpPr>
            <p:cNvPr id="2075" name="Text Box 73">
              <a:extLst>
                <a:ext uri="{FF2B5EF4-FFF2-40B4-BE49-F238E27FC236}">
                  <a16:creationId xmlns:a16="http://schemas.microsoft.com/office/drawing/2014/main" id="{3DDDDF24-EA3A-8BA4-CB45-0AE9BF1C0802}"/>
                </a:ext>
              </a:extLst>
            </p:cNvPr>
            <p:cNvSpPr txBox="1">
              <a:spLocks noChangeArrowheads="1"/>
            </p:cNvSpPr>
            <p:nvPr/>
          </p:nvSpPr>
          <p:spPr bwMode="auto">
            <a:xfrm>
              <a:off x="2925" y="1861"/>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1</a:t>
              </a:r>
              <a:r>
                <a:rPr lang="en-US" altLang="en-GR" sz="2400"/>
                <a:t>H:</a:t>
              </a:r>
              <a:endParaRPr lang="el-GR" altLang="en-GR" sz="2400"/>
            </a:p>
          </p:txBody>
        </p:sp>
      </p:grpSp>
      <p:grpSp>
        <p:nvGrpSpPr>
          <p:cNvPr id="7" name="Group 82">
            <a:extLst>
              <a:ext uri="{FF2B5EF4-FFF2-40B4-BE49-F238E27FC236}">
                <a16:creationId xmlns:a16="http://schemas.microsoft.com/office/drawing/2014/main" id="{C3D0A24D-BD63-25FF-358F-4BFC37255BAA}"/>
              </a:ext>
            </a:extLst>
          </p:cNvPr>
          <p:cNvGrpSpPr>
            <a:grpSpLocks/>
          </p:cNvGrpSpPr>
          <p:nvPr/>
        </p:nvGrpSpPr>
        <p:grpSpPr bwMode="auto">
          <a:xfrm>
            <a:off x="2063750" y="4097338"/>
            <a:ext cx="3081338" cy="2570162"/>
            <a:chOff x="772" y="2581"/>
            <a:chExt cx="1941" cy="1619"/>
          </a:xfrm>
        </p:grpSpPr>
        <p:pic>
          <p:nvPicPr>
            <p:cNvPr id="2067" name="Picture 75">
              <a:extLst>
                <a:ext uri="{FF2B5EF4-FFF2-40B4-BE49-F238E27FC236}">
                  <a16:creationId xmlns:a16="http://schemas.microsoft.com/office/drawing/2014/main" id="{82363B73-7E4E-8089-8C66-27E4AA72F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 y="2581"/>
              <a:ext cx="1941"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 Box 76">
              <a:extLst>
                <a:ext uri="{FF2B5EF4-FFF2-40B4-BE49-F238E27FC236}">
                  <a16:creationId xmlns:a16="http://schemas.microsoft.com/office/drawing/2014/main" id="{3004D8AA-1B8B-1219-F914-B6FFDE0654FC}"/>
                </a:ext>
              </a:extLst>
            </p:cNvPr>
            <p:cNvSpPr txBox="1">
              <a:spLocks noChangeArrowheads="1"/>
            </p:cNvSpPr>
            <p:nvPr/>
          </p:nvSpPr>
          <p:spPr bwMode="auto">
            <a:xfrm rot="-7082032">
              <a:off x="949" y="309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2</a:t>
              </a:r>
              <a:r>
                <a:rPr lang="en-US" altLang="en-GR" sz="1200" b="1"/>
                <a:t>-1s</a:t>
              </a:r>
              <a:endParaRPr lang="el-GR" altLang="en-GR" sz="1200" b="1"/>
            </a:p>
          </p:txBody>
        </p:sp>
        <p:sp>
          <p:nvSpPr>
            <p:cNvPr id="2069" name="Text Box 77">
              <a:extLst>
                <a:ext uri="{FF2B5EF4-FFF2-40B4-BE49-F238E27FC236}">
                  <a16:creationId xmlns:a16="http://schemas.microsoft.com/office/drawing/2014/main" id="{53F1DD8B-038D-98B1-58B7-B9A0197E84E8}"/>
                </a:ext>
              </a:extLst>
            </p:cNvPr>
            <p:cNvSpPr txBox="1">
              <a:spLocks noChangeArrowheads="1"/>
            </p:cNvSpPr>
            <p:nvPr/>
          </p:nvSpPr>
          <p:spPr bwMode="auto">
            <a:xfrm rot="-3579155">
              <a:off x="1992" y="304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2</a:t>
              </a:r>
              <a:r>
                <a:rPr lang="en-US" altLang="en-GR" sz="1200" b="1"/>
                <a:t>-1s</a:t>
              </a:r>
              <a:endParaRPr lang="el-GR" altLang="en-GR" sz="1200" b="1"/>
            </a:p>
          </p:txBody>
        </p:sp>
        <p:sp>
          <p:nvSpPr>
            <p:cNvPr id="2070" name="Text Box 78">
              <a:extLst>
                <a:ext uri="{FF2B5EF4-FFF2-40B4-BE49-F238E27FC236}">
                  <a16:creationId xmlns:a16="http://schemas.microsoft.com/office/drawing/2014/main" id="{6FA8CA77-E75E-7332-2ED4-E7B74BF52639}"/>
                </a:ext>
              </a:extLst>
            </p:cNvPr>
            <p:cNvSpPr txBox="1">
              <a:spLocks noChangeArrowheads="1"/>
            </p:cNvSpPr>
            <p:nvPr/>
          </p:nvSpPr>
          <p:spPr bwMode="auto">
            <a:xfrm rot="3521753">
              <a:off x="1992" y="354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2</a:t>
              </a:r>
              <a:r>
                <a:rPr lang="en-US" altLang="en-GR" sz="1200" b="1"/>
                <a:t>-1s</a:t>
              </a:r>
              <a:endParaRPr lang="el-GR" altLang="en-GR" sz="1200" b="1"/>
            </a:p>
          </p:txBody>
        </p:sp>
        <p:sp>
          <p:nvSpPr>
            <p:cNvPr id="2071" name="Text Box 79">
              <a:extLst>
                <a:ext uri="{FF2B5EF4-FFF2-40B4-BE49-F238E27FC236}">
                  <a16:creationId xmlns:a16="http://schemas.microsoft.com/office/drawing/2014/main" id="{2E9F42F7-4280-499D-0087-C82D3F57172A}"/>
                </a:ext>
              </a:extLst>
            </p:cNvPr>
            <p:cNvSpPr txBox="1">
              <a:spLocks noChangeArrowheads="1"/>
            </p:cNvSpPr>
            <p:nvPr/>
          </p:nvSpPr>
          <p:spPr bwMode="auto">
            <a:xfrm rot="-3610756">
              <a:off x="903" y="3592"/>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1s-sp</a:t>
              </a:r>
              <a:r>
                <a:rPr lang="en-US" altLang="en-GR" sz="1200" b="1" baseline="30000"/>
                <a:t>2</a:t>
              </a:r>
              <a:endParaRPr lang="el-GR" altLang="en-GR" sz="1200" b="1" baseline="30000"/>
            </a:p>
          </p:txBody>
        </p:sp>
      </p:grpSp>
      <p:sp>
        <p:nvSpPr>
          <p:cNvPr id="16467" name="Text Box 83">
            <a:extLst>
              <a:ext uri="{FF2B5EF4-FFF2-40B4-BE49-F238E27FC236}">
                <a16:creationId xmlns:a16="http://schemas.microsoft.com/office/drawing/2014/main" id="{C31B0867-9F24-9664-8141-A98A856617ED}"/>
              </a:ext>
            </a:extLst>
          </p:cNvPr>
          <p:cNvSpPr txBox="1">
            <a:spLocks noChangeArrowheads="1"/>
          </p:cNvSpPr>
          <p:nvPr/>
        </p:nvSpPr>
        <p:spPr bwMode="auto">
          <a:xfrm>
            <a:off x="3143251" y="5459414"/>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sp</a:t>
            </a:r>
            <a:r>
              <a:rPr lang="en-US" altLang="en-GR" sz="1200" b="1" baseline="30000"/>
              <a:t>2</a:t>
            </a:r>
            <a:r>
              <a:rPr lang="en-US" altLang="en-GR" sz="1200" b="1"/>
              <a:t>-sp</a:t>
            </a:r>
            <a:r>
              <a:rPr lang="en-US" altLang="en-GR" sz="1200" b="1" baseline="30000"/>
              <a:t>2</a:t>
            </a:r>
            <a:endParaRPr lang="el-GR" altLang="en-GR" sz="1200" b="1" baseline="30000"/>
          </a:p>
        </p:txBody>
      </p:sp>
      <p:sp>
        <p:nvSpPr>
          <p:cNvPr id="16468" name="Text Box 84">
            <a:extLst>
              <a:ext uri="{FF2B5EF4-FFF2-40B4-BE49-F238E27FC236}">
                <a16:creationId xmlns:a16="http://schemas.microsoft.com/office/drawing/2014/main" id="{2E646707-A7D8-E515-5092-FFC7691FF7BA}"/>
              </a:ext>
            </a:extLst>
          </p:cNvPr>
          <p:cNvSpPr txBox="1">
            <a:spLocks noChangeArrowheads="1"/>
          </p:cNvSpPr>
          <p:nvPr/>
        </p:nvSpPr>
        <p:spPr bwMode="auto">
          <a:xfrm>
            <a:off x="3143251" y="5026025"/>
            <a:ext cx="792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200" b="1"/>
              <a:t>2p</a:t>
            </a:r>
            <a:r>
              <a:rPr lang="en-US" altLang="en-GR" sz="1200" b="1" baseline="-25000"/>
              <a:t>z</a:t>
            </a:r>
            <a:r>
              <a:rPr lang="en-US" altLang="en-GR" sz="1200" b="1"/>
              <a:t>-2p</a:t>
            </a:r>
            <a:r>
              <a:rPr lang="en-US" altLang="en-GR" sz="1200" b="1" baseline="-25000"/>
              <a:t>z</a:t>
            </a:r>
            <a:endParaRPr lang="el-GR" altLang="en-GR" sz="1200" b="1" baseline="-25000"/>
          </a:p>
        </p:txBody>
      </p:sp>
      <p:graphicFrame>
        <p:nvGraphicFramePr>
          <p:cNvPr id="16470" name="Object 86">
            <a:extLst>
              <a:ext uri="{FF2B5EF4-FFF2-40B4-BE49-F238E27FC236}">
                <a16:creationId xmlns:a16="http://schemas.microsoft.com/office/drawing/2014/main" id="{835AC45B-B0A7-5AED-4DED-85A4CC94A1B3}"/>
              </a:ext>
            </a:extLst>
          </p:cNvPr>
          <p:cNvGraphicFramePr>
            <a:graphicFrameLocks noChangeAspect="1"/>
          </p:cNvGraphicFramePr>
          <p:nvPr/>
        </p:nvGraphicFramePr>
        <p:xfrm>
          <a:off x="3071814" y="3789364"/>
          <a:ext cx="860425" cy="573087"/>
        </p:xfrm>
        <a:graphic>
          <a:graphicData uri="http://schemas.openxmlformats.org/presentationml/2006/ole">
            <mc:AlternateContent xmlns:mc="http://schemas.openxmlformats.org/markup-compatibility/2006">
              <mc:Choice xmlns:v="urn:schemas-microsoft-com:vml" Requires="v">
                <p:oleObj name="FXChem" r:id="rId5" imgW="330200" imgH="215900" progId="FXChem2.Equation">
                  <p:embed/>
                </p:oleObj>
              </mc:Choice>
              <mc:Fallback>
                <p:oleObj name="FXChem" r:id="rId5" imgW="330200" imgH="215900" progId="FXChem2.Equation">
                  <p:embed/>
                  <p:pic>
                    <p:nvPicPr>
                      <p:cNvPr id="16470" name="Object 86">
                        <a:extLst>
                          <a:ext uri="{FF2B5EF4-FFF2-40B4-BE49-F238E27FC236}">
                            <a16:creationId xmlns:a16="http://schemas.microsoft.com/office/drawing/2014/main" id="{835AC45B-B0A7-5AED-4DED-85A4CC94A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4" y="3789364"/>
                        <a:ext cx="860425" cy="5730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72" name="Text Box 88">
            <a:extLst>
              <a:ext uri="{FF2B5EF4-FFF2-40B4-BE49-F238E27FC236}">
                <a16:creationId xmlns:a16="http://schemas.microsoft.com/office/drawing/2014/main" id="{32499C2E-C08B-D50D-548D-37BF7471BCBC}"/>
              </a:ext>
            </a:extLst>
          </p:cNvPr>
          <p:cNvSpPr txBox="1">
            <a:spLocks noChangeArrowheads="1"/>
          </p:cNvSpPr>
          <p:nvPr/>
        </p:nvSpPr>
        <p:spPr bwMode="auto">
          <a:xfrm>
            <a:off x="4872038" y="3716338"/>
            <a:ext cx="572611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GR" sz="2400" b="1" u="sng"/>
              <a:t>sp</a:t>
            </a:r>
            <a:r>
              <a:rPr lang="en-US" altLang="en-GR" sz="2400" b="1" u="sng" baseline="30000"/>
              <a:t>2</a:t>
            </a:r>
            <a:r>
              <a:rPr lang="el-GR" altLang="en-GR" sz="2400" b="1" u="sng"/>
              <a:t> υβριδισμός</a:t>
            </a:r>
          </a:p>
          <a:p>
            <a:pPr algn="ctr" eaLnBrk="1" hangingPunct="1">
              <a:spcBef>
                <a:spcPct val="50000"/>
              </a:spcBef>
            </a:pPr>
            <a:r>
              <a:rPr lang="el-GR" altLang="en-GR" sz="2400"/>
              <a:t>Κάθε  άτομο  </a:t>
            </a:r>
            <a:r>
              <a:rPr lang="en-US" altLang="en-GR" sz="2400"/>
              <a:t>C </a:t>
            </a:r>
            <a:r>
              <a:rPr lang="el-GR" altLang="en-GR" sz="2400"/>
              <a:t>που  συμμετέχει</a:t>
            </a:r>
            <a:r>
              <a:rPr lang="en-US" altLang="en-GR" sz="2400"/>
              <a:t> </a:t>
            </a:r>
            <a:r>
              <a:rPr lang="el-GR" altLang="en-GR" sz="2400"/>
              <a:t> </a:t>
            </a:r>
            <a:r>
              <a:rPr lang="el-GR" altLang="en-GR" sz="2400" b="1" u="sng"/>
              <a:t> σε δυο  απλούς κι  ένα  διπλό</a:t>
            </a:r>
            <a:r>
              <a:rPr lang="el-GR" altLang="en-GR" sz="2400"/>
              <a:t>  δεσμό σχηματίζει  3  σ δεσμούς κι  ένα  π. Χρησιμοποιεί  3  ισότιμα </a:t>
            </a:r>
            <a:r>
              <a:rPr lang="en-US" altLang="en-GR" sz="2400" b="1"/>
              <a:t>sp</a:t>
            </a:r>
            <a:r>
              <a:rPr lang="el-GR" altLang="en-GR" sz="2400" b="1" baseline="30000"/>
              <a:t>2</a:t>
            </a:r>
            <a:r>
              <a:rPr lang="en-US" altLang="en-GR" sz="2400" b="1"/>
              <a:t> </a:t>
            </a:r>
            <a:r>
              <a:rPr lang="el-GR" altLang="en-GR" sz="2400"/>
              <a:t>υβριδοποιημένα  τροχιακά για  τους 3 σ, ενώ διαθέτει  ένα  </a:t>
            </a:r>
            <a:r>
              <a:rPr lang="en-US" altLang="en-GR" sz="2400"/>
              <a:t>p</a:t>
            </a:r>
            <a:r>
              <a:rPr lang="en-US" altLang="en-GR" sz="2400" baseline="-25000"/>
              <a:t>z</a:t>
            </a:r>
            <a:r>
              <a:rPr lang="en-US" altLang="en-GR" sz="2400"/>
              <a:t>  </a:t>
            </a:r>
            <a:r>
              <a:rPr lang="el-GR" altLang="en-GR" sz="2400"/>
              <a:t>για  τον  σχηματισμό  του π.</a:t>
            </a:r>
          </a:p>
        </p:txBody>
      </p:sp>
      <p:sp>
        <p:nvSpPr>
          <p:cNvPr id="16476" name="Text Box 92">
            <a:hlinkClick r:id="rId7" action="ppaction://hlinkfile"/>
            <a:extLst>
              <a:ext uri="{FF2B5EF4-FFF2-40B4-BE49-F238E27FC236}">
                <a16:creationId xmlns:a16="http://schemas.microsoft.com/office/drawing/2014/main" id="{16AF1E6D-0CA2-37EF-0F14-0243495FF6C1}"/>
              </a:ext>
            </a:extLst>
          </p:cNvPr>
          <p:cNvSpPr txBox="1">
            <a:spLocks noChangeArrowheads="1"/>
          </p:cNvSpPr>
          <p:nvPr/>
        </p:nvSpPr>
        <p:spPr bwMode="auto">
          <a:xfrm>
            <a:off x="2855914" y="6375401"/>
            <a:ext cx="1296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b="1">
                <a:solidFill>
                  <a:schemeClr val="bg2"/>
                </a:solidFill>
              </a:rPr>
              <a:t>animation</a:t>
            </a:r>
            <a:endParaRPr lang="el-GR" altLang="en-GR"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20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409"/>
                                        </p:tgtEl>
                                        <p:attrNameLst>
                                          <p:attrName>style.visibility</p:attrName>
                                        </p:attrNameLst>
                                      </p:cBhvr>
                                      <p:to>
                                        <p:strVal val="visible"/>
                                      </p:to>
                                    </p:set>
                                    <p:animEffect transition="in" filter="fade">
                                      <p:cBhvr>
                                        <p:cTn id="15" dur="2000"/>
                                        <p:tgtEl>
                                          <p:spTgt spid="164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6410"/>
                                        </p:tgtEl>
                                        <p:attrNameLst>
                                          <p:attrName>style.visibility</p:attrName>
                                        </p:attrNameLst>
                                      </p:cBhvr>
                                      <p:to>
                                        <p:strVal val="visible"/>
                                      </p:to>
                                    </p:set>
                                    <p:animEffect transition="in" filter="blinds(horizontal)">
                                      <p:cBhvr>
                                        <p:cTn id="20" dur="500"/>
                                        <p:tgtEl>
                                          <p:spTgt spid="164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16420"/>
                                        </p:tgtEl>
                                        <p:attrNameLst>
                                          <p:attrName>style.visibility</p:attrName>
                                        </p:attrNameLst>
                                      </p:cBhvr>
                                      <p:to>
                                        <p:strVal val="visible"/>
                                      </p:to>
                                    </p:set>
                                    <p:animEffect transition="in" filter="fade">
                                      <p:cBhvr>
                                        <p:cTn id="29" dur="2000"/>
                                        <p:tgtEl>
                                          <p:spTgt spid="164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6470"/>
                                        </p:tgtEl>
                                        <p:attrNameLst>
                                          <p:attrName>style.visibility</p:attrName>
                                        </p:attrNameLst>
                                      </p:cBhvr>
                                      <p:to>
                                        <p:strVal val="visible"/>
                                      </p:to>
                                    </p:set>
                                    <p:animEffect transition="in" filter="fade">
                                      <p:cBhvr>
                                        <p:cTn id="44" dur="2000"/>
                                        <p:tgtEl>
                                          <p:spTgt spid="164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467"/>
                                        </p:tgtEl>
                                        <p:attrNameLst>
                                          <p:attrName>style.visibility</p:attrName>
                                        </p:attrNameLst>
                                      </p:cBhvr>
                                      <p:to>
                                        <p:strVal val="visible"/>
                                      </p:to>
                                    </p:set>
                                    <p:animEffect transition="in" filter="fade">
                                      <p:cBhvr>
                                        <p:cTn id="54" dur="2000"/>
                                        <p:tgtEl>
                                          <p:spTgt spid="164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468"/>
                                        </p:tgtEl>
                                        <p:attrNameLst>
                                          <p:attrName>style.visibility</p:attrName>
                                        </p:attrNameLst>
                                      </p:cBhvr>
                                      <p:to>
                                        <p:strVal val="visible"/>
                                      </p:to>
                                    </p:set>
                                    <p:animEffect transition="in" filter="fade">
                                      <p:cBhvr>
                                        <p:cTn id="59" dur="2000"/>
                                        <p:tgtEl>
                                          <p:spTgt spid="164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ntr" presetSubtype="0" fill="hold" grpId="0" nodeType="clickEffect">
                                  <p:stCondLst>
                                    <p:cond delay="0"/>
                                  </p:stCondLst>
                                  <p:iterate type="lt">
                                    <p:tmPct val="10000"/>
                                  </p:iterate>
                                  <p:childTnLst>
                                    <p:set>
                                      <p:cBhvr>
                                        <p:cTn id="63" dur="1" fill="hold">
                                          <p:stCondLst>
                                            <p:cond delay="0"/>
                                          </p:stCondLst>
                                        </p:cTn>
                                        <p:tgtEl>
                                          <p:spTgt spid="16472"/>
                                        </p:tgtEl>
                                        <p:attrNameLst>
                                          <p:attrName>style.visibility</p:attrName>
                                        </p:attrNameLst>
                                      </p:cBhvr>
                                      <p:to>
                                        <p:strVal val="visible"/>
                                      </p:to>
                                    </p:set>
                                    <p:animEffect transition="in" filter="fade">
                                      <p:cBhvr>
                                        <p:cTn id="64" dur="500"/>
                                        <p:tgtEl>
                                          <p:spTgt spid="16472"/>
                                        </p:tgtEl>
                                      </p:cBhvr>
                                    </p:animEffect>
                                    <p:anim calcmode="lin" valueType="num">
                                      <p:cBhvr>
                                        <p:cTn id="65" dur="500" fill="hold"/>
                                        <p:tgtEl>
                                          <p:spTgt spid="16472"/>
                                        </p:tgtEl>
                                        <p:attrNameLst>
                                          <p:attrName>ppt_x</p:attrName>
                                        </p:attrNameLst>
                                      </p:cBhvr>
                                      <p:tavLst>
                                        <p:tav tm="0">
                                          <p:val>
                                            <p:strVal val="#ppt_x"/>
                                          </p:val>
                                        </p:tav>
                                        <p:tav tm="100000">
                                          <p:val>
                                            <p:strVal val="#ppt_x"/>
                                          </p:val>
                                        </p:tav>
                                      </p:tavLst>
                                    </p:anim>
                                    <p:anim calcmode="lin" valueType="num">
                                      <p:cBhvr>
                                        <p:cTn id="66" dur="500" fill="hold"/>
                                        <p:tgtEl>
                                          <p:spTgt spid="1647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6476"/>
                                        </p:tgtEl>
                                        <p:attrNameLst>
                                          <p:attrName>style.visibility</p:attrName>
                                        </p:attrNameLst>
                                      </p:cBhvr>
                                      <p:to>
                                        <p:strVal val="visible"/>
                                      </p:to>
                                    </p:set>
                                    <p:animEffect transition="in" filter="blinds(horizontal)">
                                      <p:cBhvr>
                                        <p:cTn id="71" dur="500"/>
                                        <p:tgtEl>
                                          <p:spTgt spid="16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409" grpId="0"/>
      <p:bldP spid="16467" grpId="0"/>
      <p:bldP spid="16468" grpId="0"/>
      <p:bldP spid="16472" grpId="0"/>
      <p:bldP spid="164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2">
            <a:extLst>
              <a:ext uri="{FF2B5EF4-FFF2-40B4-BE49-F238E27FC236}">
                <a16:creationId xmlns:a16="http://schemas.microsoft.com/office/drawing/2014/main" id="{98ABDCA5-4304-42F7-95FA-9E109963D41F}"/>
              </a:ext>
            </a:extLst>
          </p:cNvPr>
          <p:cNvGrpSpPr>
            <a:grpSpLocks/>
          </p:cNvGrpSpPr>
          <p:nvPr/>
        </p:nvGrpSpPr>
        <p:grpSpPr bwMode="auto">
          <a:xfrm>
            <a:off x="2063750" y="1435101"/>
            <a:ext cx="3081338" cy="2570163"/>
            <a:chOff x="772" y="2581"/>
            <a:chExt cx="1941" cy="1619"/>
          </a:xfrm>
        </p:grpSpPr>
        <p:pic>
          <p:nvPicPr>
            <p:cNvPr id="16391" name="Picture 75">
              <a:extLst>
                <a:ext uri="{FF2B5EF4-FFF2-40B4-BE49-F238E27FC236}">
                  <a16:creationId xmlns:a16="http://schemas.microsoft.com/office/drawing/2014/main" id="{B8207E47-37AD-C239-6E39-2EFB4E7E8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 y="2581"/>
              <a:ext cx="1941"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76">
              <a:extLst>
                <a:ext uri="{FF2B5EF4-FFF2-40B4-BE49-F238E27FC236}">
                  <a16:creationId xmlns:a16="http://schemas.microsoft.com/office/drawing/2014/main" id="{84A1E23F-8898-90C6-B072-BBC4EC241093}"/>
                </a:ext>
              </a:extLst>
            </p:cNvPr>
            <p:cNvSpPr txBox="1">
              <a:spLocks noChangeArrowheads="1"/>
            </p:cNvSpPr>
            <p:nvPr/>
          </p:nvSpPr>
          <p:spPr bwMode="auto">
            <a:xfrm rot="-7082032">
              <a:off x="949" y="309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1200" b="1"/>
                <a:t>sp</a:t>
              </a:r>
              <a:r>
                <a:rPr lang="en-US" altLang="el-GR" sz="1200" b="1" baseline="30000"/>
                <a:t>2</a:t>
              </a:r>
              <a:r>
                <a:rPr lang="en-US" altLang="el-GR" sz="1200" b="1"/>
                <a:t>-1s</a:t>
              </a:r>
              <a:endParaRPr lang="el-GR" altLang="el-GR" sz="1200" b="1"/>
            </a:p>
          </p:txBody>
        </p:sp>
        <p:sp>
          <p:nvSpPr>
            <p:cNvPr id="16393" name="Text Box 77">
              <a:extLst>
                <a:ext uri="{FF2B5EF4-FFF2-40B4-BE49-F238E27FC236}">
                  <a16:creationId xmlns:a16="http://schemas.microsoft.com/office/drawing/2014/main" id="{4E1A5300-889C-832E-1B58-1ED49190240E}"/>
                </a:ext>
              </a:extLst>
            </p:cNvPr>
            <p:cNvSpPr txBox="1">
              <a:spLocks noChangeArrowheads="1"/>
            </p:cNvSpPr>
            <p:nvPr/>
          </p:nvSpPr>
          <p:spPr bwMode="auto">
            <a:xfrm rot="-3579155">
              <a:off x="1992" y="304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1200" b="1"/>
                <a:t>sp</a:t>
              </a:r>
              <a:r>
                <a:rPr lang="en-US" altLang="el-GR" sz="1200" b="1" baseline="30000"/>
                <a:t>2</a:t>
              </a:r>
              <a:r>
                <a:rPr lang="en-US" altLang="el-GR" sz="1200" b="1"/>
                <a:t>-1s</a:t>
              </a:r>
              <a:endParaRPr lang="el-GR" altLang="el-GR" sz="1200" b="1"/>
            </a:p>
          </p:txBody>
        </p:sp>
        <p:sp>
          <p:nvSpPr>
            <p:cNvPr id="16394" name="Text Box 78">
              <a:extLst>
                <a:ext uri="{FF2B5EF4-FFF2-40B4-BE49-F238E27FC236}">
                  <a16:creationId xmlns:a16="http://schemas.microsoft.com/office/drawing/2014/main" id="{DC4B739E-20AD-EE31-DD37-CD61141EC34A}"/>
                </a:ext>
              </a:extLst>
            </p:cNvPr>
            <p:cNvSpPr txBox="1">
              <a:spLocks noChangeArrowheads="1"/>
            </p:cNvSpPr>
            <p:nvPr/>
          </p:nvSpPr>
          <p:spPr bwMode="auto">
            <a:xfrm rot="3521753">
              <a:off x="1992" y="354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1200" b="1"/>
                <a:t>sp</a:t>
              </a:r>
              <a:r>
                <a:rPr lang="en-US" altLang="el-GR" sz="1200" b="1" baseline="30000"/>
                <a:t>2</a:t>
              </a:r>
              <a:r>
                <a:rPr lang="en-US" altLang="el-GR" sz="1200" b="1"/>
                <a:t>-1s</a:t>
              </a:r>
              <a:endParaRPr lang="el-GR" altLang="el-GR" sz="1200" b="1"/>
            </a:p>
          </p:txBody>
        </p:sp>
        <p:sp>
          <p:nvSpPr>
            <p:cNvPr id="16395" name="Text Box 79">
              <a:extLst>
                <a:ext uri="{FF2B5EF4-FFF2-40B4-BE49-F238E27FC236}">
                  <a16:creationId xmlns:a16="http://schemas.microsoft.com/office/drawing/2014/main" id="{A0D0E745-B6B3-17AD-8E63-2E09DB04057F}"/>
                </a:ext>
              </a:extLst>
            </p:cNvPr>
            <p:cNvSpPr txBox="1">
              <a:spLocks noChangeArrowheads="1"/>
            </p:cNvSpPr>
            <p:nvPr/>
          </p:nvSpPr>
          <p:spPr bwMode="auto">
            <a:xfrm rot="-3610756">
              <a:off x="903" y="3592"/>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1200" b="1"/>
                <a:t>1s-sp</a:t>
              </a:r>
              <a:r>
                <a:rPr lang="en-US" altLang="el-GR" sz="1200" b="1" baseline="30000"/>
                <a:t>2</a:t>
              </a:r>
              <a:endParaRPr lang="el-GR" altLang="el-GR" sz="1200" b="1" baseline="30000"/>
            </a:p>
          </p:txBody>
        </p:sp>
      </p:grpSp>
      <p:graphicFrame>
        <p:nvGraphicFramePr>
          <p:cNvPr id="9" name="Object 86">
            <a:extLst>
              <a:ext uri="{FF2B5EF4-FFF2-40B4-BE49-F238E27FC236}">
                <a16:creationId xmlns:a16="http://schemas.microsoft.com/office/drawing/2014/main" id="{F6963A15-5D9C-B695-F243-40C810A78043}"/>
              </a:ext>
            </a:extLst>
          </p:cNvPr>
          <p:cNvGraphicFramePr>
            <a:graphicFrameLocks noChangeAspect="1"/>
          </p:cNvGraphicFramePr>
          <p:nvPr/>
        </p:nvGraphicFramePr>
        <p:xfrm>
          <a:off x="5375276" y="692150"/>
          <a:ext cx="860425" cy="573088"/>
        </p:xfrm>
        <a:graphic>
          <a:graphicData uri="http://schemas.openxmlformats.org/presentationml/2006/ole">
            <mc:AlternateContent xmlns:mc="http://schemas.openxmlformats.org/markup-compatibility/2006">
              <mc:Choice xmlns:v="urn:schemas-microsoft-com:vml" Requires="v">
                <p:oleObj name="FXChem" r:id="rId3" imgW="330200" imgH="215900" progId="FXChem2.Equation">
                  <p:embed/>
                </p:oleObj>
              </mc:Choice>
              <mc:Fallback>
                <p:oleObj name="FXChem" r:id="rId3" imgW="330200" imgH="215900" progId="FXChem2.Equation">
                  <p:embed/>
                  <p:pic>
                    <p:nvPicPr>
                      <p:cNvPr id="9" name="Object 86">
                        <a:extLst>
                          <a:ext uri="{FF2B5EF4-FFF2-40B4-BE49-F238E27FC236}">
                            <a16:creationId xmlns:a16="http://schemas.microsoft.com/office/drawing/2014/main" id="{F6963A15-5D9C-B695-F243-40C810A7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76" y="692150"/>
                        <a:ext cx="860425" cy="573088"/>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Rectangle 4">
            <a:extLst>
              <a:ext uri="{FF2B5EF4-FFF2-40B4-BE49-F238E27FC236}">
                <a16:creationId xmlns:a16="http://schemas.microsoft.com/office/drawing/2014/main" id="{7AD06054-8E51-7982-2917-30DFB6EC16DC}"/>
              </a:ext>
            </a:extLst>
          </p:cNvPr>
          <p:cNvSpPr>
            <a:spLocks noGrp="1" noChangeArrowheads="1"/>
          </p:cNvSpPr>
          <p:nvPr>
            <p:ph type="title"/>
          </p:nvPr>
        </p:nvSpPr>
        <p:spPr>
          <a:xfrm>
            <a:off x="1524000" y="44451"/>
            <a:ext cx="9144000" cy="504825"/>
          </a:xfrm>
        </p:spPr>
        <p:txBody>
          <a:bodyPr>
            <a:normAutofit fontScale="90000"/>
          </a:bodyPr>
          <a:lstStyle/>
          <a:p>
            <a:pPr eaLnBrk="1" hangingPunct="1"/>
            <a:r>
              <a:rPr lang="el-GR" altLang="el-GR" sz="3200" b="1">
                <a:solidFill>
                  <a:srgbClr val="0000FF"/>
                </a:solidFill>
                <a:latin typeface="Calibri" panose="020F0502020204030204" pitchFamily="34" charset="0"/>
                <a:cs typeface="Calibri" panose="020F0502020204030204" pitchFamily="34" charset="0"/>
              </a:rPr>
              <a:t>Ο </a:t>
            </a:r>
            <a:r>
              <a:rPr lang="en-US" altLang="el-GR" sz="3200" b="1">
                <a:solidFill>
                  <a:srgbClr val="0000FF"/>
                </a:solidFill>
                <a:latin typeface="Calibri" panose="020F0502020204030204" pitchFamily="34" charset="0"/>
                <a:cs typeface="Calibri" panose="020F0502020204030204" pitchFamily="34" charset="0"/>
              </a:rPr>
              <a:t>C </a:t>
            </a:r>
            <a:r>
              <a:rPr lang="el-GR" altLang="el-GR" sz="3200" b="1">
                <a:solidFill>
                  <a:srgbClr val="0000FF"/>
                </a:solidFill>
                <a:latin typeface="Calibri" panose="020F0502020204030204" pitchFamily="34" charset="0"/>
                <a:cs typeface="Calibri" panose="020F0502020204030204" pitchFamily="34" charset="0"/>
              </a:rPr>
              <a:t>συμμετέχει σε δυο απλούς κι ένα διπλό</a:t>
            </a:r>
            <a:r>
              <a:rPr lang="en-US" altLang="el-GR" sz="3200" b="1">
                <a:solidFill>
                  <a:srgbClr val="0000FF"/>
                </a:solidFill>
                <a:latin typeface="Calibri" panose="020F0502020204030204" pitchFamily="34" charset="0"/>
                <a:cs typeface="Calibri" panose="020F0502020204030204" pitchFamily="34" charset="0"/>
              </a:rPr>
              <a:t> (II)</a:t>
            </a:r>
            <a:r>
              <a:rPr lang="el-GR" altLang="el-GR" sz="3200">
                <a:latin typeface="Calibri" panose="020F0502020204030204" pitchFamily="34" charset="0"/>
                <a:cs typeface="Calibri" panose="020F0502020204030204" pitchFamily="34" charset="0"/>
              </a:rPr>
              <a:t> </a:t>
            </a:r>
          </a:p>
        </p:txBody>
      </p:sp>
      <p:pic>
        <p:nvPicPr>
          <p:cNvPr id="12" name="Εικόνα 11">
            <a:extLst>
              <a:ext uri="{FF2B5EF4-FFF2-40B4-BE49-F238E27FC236}">
                <a16:creationId xmlns:a16="http://schemas.microsoft.com/office/drawing/2014/main" id="{B781650F-0F99-A194-9C94-40BCA1F1D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276" y="1773239"/>
            <a:ext cx="441166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Εικόνα 14">
            <a:extLst>
              <a:ext uri="{FF2B5EF4-FFF2-40B4-BE49-F238E27FC236}">
                <a16:creationId xmlns:a16="http://schemas.microsoft.com/office/drawing/2014/main" id="{08337A31-02C8-F6B3-536B-2060A451E9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3860800"/>
            <a:ext cx="80200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EB8901E8-6724-B089-336B-302F39F5E87F}"/>
              </a:ext>
            </a:extLst>
          </p:cNvPr>
          <p:cNvSpPr>
            <a:spLocks noGrp="1" noChangeArrowheads="1"/>
          </p:cNvSpPr>
          <p:nvPr>
            <p:ph type="title"/>
          </p:nvPr>
        </p:nvSpPr>
        <p:spPr>
          <a:xfrm>
            <a:off x="1524000" y="44451"/>
            <a:ext cx="9144000" cy="777875"/>
          </a:xfrm>
        </p:spPr>
        <p:txBody>
          <a:bodyPr/>
          <a:lstStyle/>
          <a:p>
            <a:pPr eaLnBrk="1" hangingPunct="1"/>
            <a:r>
              <a:rPr lang="el-GR" altLang="en-GR" sz="3200" b="1">
                <a:solidFill>
                  <a:srgbClr val="0000FF"/>
                </a:solidFill>
              </a:rPr>
              <a:t>Ο </a:t>
            </a:r>
            <a:r>
              <a:rPr lang="en-US" altLang="en-GR" sz="3200" b="1">
                <a:solidFill>
                  <a:srgbClr val="0000FF"/>
                </a:solidFill>
              </a:rPr>
              <a:t>C </a:t>
            </a:r>
            <a:r>
              <a:rPr lang="el-GR" altLang="en-GR" sz="3200" b="1">
                <a:solidFill>
                  <a:srgbClr val="0000FF"/>
                </a:solidFill>
              </a:rPr>
              <a:t>συμμετέχει σε έναν απλό κι ένα τριπλό</a:t>
            </a:r>
          </a:p>
        </p:txBody>
      </p:sp>
      <p:sp>
        <p:nvSpPr>
          <p:cNvPr id="18437" name="Text Box 5">
            <a:extLst>
              <a:ext uri="{FF2B5EF4-FFF2-40B4-BE49-F238E27FC236}">
                <a16:creationId xmlns:a16="http://schemas.microsoft.com/office/drawing/2014/main" id="{148ECBAD-4014-2741-E548-55CD174B3A43}"/>
              </a:ext>
            </a:extLst>
          </p:cNvPr>
          <p:cNvSpPr txBox="1">
            <a:spLocks noChangeArrowheads="1"/>
          </p:cNvSpPr>
          <p:nvPr/>
        </p:nvSpPr>
        <p:spPr bwMode="auto">
          <a:xfrm>
            <a:off x="1524000" y="62071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2400"/>
              <a:t>Οι  απλός  είναι  σ  -  Ο  τριπλός  αποτελείται από  1σ +2π.  Συνολικά  ο</a:t>
            </a:r>
            <a:r>
              <a:rPr lang="en-US" altLang="en-GR" sz="2400"/>
              <a:t> C</a:t>
            </a:r>
            <a:r>
              <a:rPr lang="el-GR" altLang="en-GR" sz="2400"/>
              <a:t>  σχηματίζει  </a:t>
            </a:r>
            <a:r>
              <a:rPr lang="el-GR" altLang="en-GR" sz="2400" b="1" u="sng"/>
              <a:t>δυο  ισότιμους σ</a:t>
            </a:r>
            <a:r>
              <a:rPr lang="el-GR" altLang="en-GR" sz="2400"/>
              <a:t>  και  </a:t>
            </a:r>
            <a:r>
              <a:rPr lang="el-GR" altLang="en-GR" sz="2400" b="1" u="sng"/>
              <a:t>δυο π</a:t>
            </a:r>
            <a:r>
              <a:rPr lang="el-GR" altLang="en-GR" sz="2400"/>
              <a:t>.</a:t>
            </a:r>
            <a:endParaRPr lang="el-GR" altLang="en-GR"/>
          </a:p>
        </p:txBody>
      </p:sp>
      <p:grpSp>
        <p:nvGrpSpPr>
          <p:cNvPr id="2" name="Group 123">
            <a:extLst>
              <a:ext uri="{FF2B5EF4-FFF2-40B4-BE49-F238E27FC236}">
                <a16:creationId xmlns:a16="http://schemas.microsoft.com/office/drawing/2014/main" id="{C7360109-EAD2-E065-AC04-2BDB19E56A37}"/>
              </a:ext>
            </a:extLst>
          </p:cNvPr>
          <p:cNvGrpSpPr>
            <a:grpSpLocks/>
          </p:cNvGrpSpPr>
          <p:nvPr/>
        </p:nvGrpSpPr>
        <p:grpSpPr bwMode="auto">
          <a:xfrm>
            <a:off x="1703389" y="1677989"/>
            <a:ext cx="3817937" cy="682625"/>
            <a:chOff x="113" y="1239"/>
            <a:chExt cx="2405" cy="430"/>
          </a:xfrm>
        </p:grpSpPr>
        <p:sp>
          <p:nvSpPr>
            <p:cNvPr id="3142" name="Line 8">
              <a:extLst>
                <a:ext uri="{FF2B5EF4-FFF2-40B4-BE49-F238E27FC236}">
                  <a16:creationId xmlns:a16="http://schemas.microsoft.com/office/drawing/2014/main" id="{68A77399-061E-81D4-2F4A-103BBF2B5F26}"/>
                </a:ext>
              </a:extLst>
            </p:cNvPr>
            <p:cNvSpPr>
              <a:spLocks noChangeShapeType="1"/>
            </p:cNvSpPr>
            <p:nvPr/>
          </p:nvSpPr>
          <p:spPr bwMode="auto">
            <a:xfrm>
              <a:off x="612" y="147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43" name="Line 9">
              <a:extLst>
                <a:ext uri="{FF2B5EF4-FFF2-40B4-BE49-F238E27FC236}">
                  <a16:creationId xmlns:a16="http://schemas.microsoft.com/office/drawing/2014/main" id="{09E0ECC5-E86B-32CB-DF46-694C6E232C0B}"/>
                </a:ext>
              </a:extLst>
            </p:cNvPr>
            <p:cNvSpPr>
              <a:spLocks noChangeShapeType="1"/>
            </p:cNvSpPr>
            <p:nvPr/>
          </p:nvSpPr>
          <p:spPr bwMode="auto">
            <a:xfrm>
              <a:off x="1110" y="147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44" name="Line 10">
              <a:extLst>
                <a:ext uri="{FF2B5EF4-FFF2-40B4-BE49-F238E27FC236}">
                  <a16:creationId xmlns:a16="http://schemas.microsoft.com/office/drawing/2014/main" id="{CD29272E-E401-DD7D-26D0-A412A434BE34}"/>
                </a:ext>
              </a:extLst>
            </p:cNvPr>
            <p:cNvSpPr>
              <a:spLocks noChangeShapeType="1"/>
            </p:cNvSpPr>
            <p:nvPr/>
          </p:nvSpPr>
          <p:spPr bwMode="auto">
            <a:xfrm flipV="1">
              <a:off x="703" y="125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45" name="Line 11">
              <a:extLst>
                <a:ext uri="{FF2B5EF4-FFF2-40B4-BE49-F238E27FC236}">
                  <a16:creationId xmlns:a16="http://schemas.microsoft.com/office/drawing/2014/main" id="{41F06BE5-6E73-9966-D585-F7796BA53564}"/>
                </a:ext>
              </a:extLst>
            </p:cNvPr>
            <p:cNvSpPr>
              <a:spLocks noChangeShapeType="1"/>
            </p:cNvSpPr>
            <p:nvPr/>
          </p:nvSpPr>
          <p:spPr bwMode="auto">
            <a:xfrm flipV="1">
              <a:off x="1202" y="125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46" name="Line 12">
              <a:extLst>
                <a:ext uri="{FF2B5EF4-FFF2-40B4-BE49-F238E27FC236}">
                  <a16:creationId xmlns:a16="http://schemas.microsoft.com/office/drawing/2014/main" id="{056B8D04-9D38-2223-F0C9-9E1F78483CF0}"/>
                </a:ext>
              </a:extLst>
            </p:cNvPr>
            <p:cNvSpPr>
              <a:spLocks noChangeShapeType="1"/>
            </p:cNvSpPr>
            <p:nvPr/>
          </p:nvSpPr>
          <p:spPr bwMode="auto">
            <a:xfrm rot="10800000" flipV="1">
              <a:off x="793" y="1250"/>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47" name="Line 13">
              <a:extLst>
                <a:ext uri="{FF2B5EF4-FFF2-40B4-BE49-F238E27FC236}">
                  <a16:creationId xmlns:a16="http://schemas.microsoft.com/office/drawing/2014/main" id="{ACD1895F-4FA1-7F8F-9D18-3AF4C614A2D1}"/>
                </a:ext>
              </a:extLst>
            </p:cNvPr>
            <p:cNvSpPr>
              <a:spLocks noChangeShapeType="1"/>
            </p:cNvSpPr>
            <p:nvPr/>
          </p:nvSpPr>
          <p:spPr bwMode="auto">
            <a:xfrm rot="10800000" flipH="1" flipV="1">
              <a:off x="1291" y="1239"/>
              <a:ext cx="2" cy="24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48" name="Text Box 14">
              <a:extLst>
                <a:ext uri="{FF2B5EF4-FFF2-40B4-BE49-F238E27FC236}">
                  <a16:creationId xmlns:a16="http://schemas.microsoft.com/office/drawing/2014/main" id="{3D4D5620-881B-39E3-F9FA-E446DA8E6CED}"/>
                </a:ext>
              </a:extLst>
            </p:cNvPr>
            <p:cNvSpPr txBox="1">
              <a:spLocks noChangeArrowheads="1"/>
            </p:cNvSpPr>
            <p:nvPr/>
          </p:nvSpPr>
          <p:spPr bwMode="auto">
            <a:xfrm>
              <a:off x="613" y="147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3149" name="Text Box 15">
              <a:extLst>
                <a:ext uri="{FF2B5EF4-FFF2-40B4-BE49-F238E27FC236}">
                  <a16:creationId xmlns:a16="http://schemas.microsoft.com/office/drawing/2014/main" id="{4C58B2AF-D03E-E5D5-D88D-754826593380}"/>
                </a:ext>
              </a:extLst>
            </p:cNvPr>
            <p:cNvSpPr txBox="1">
              <a:spLocks noChangeArrowheads="1"/>
            </p:cNvSpPr>
            <p:nvPr/>
          </p:nvSpPr>
          <p:spPr bwMode="auto">
            <a:xfrm>
              <a:off x="1112" y="146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3150" name="Line 16">
              <a:extLst>
                <a:ext uri="{FF2B5EF4-FFF2-40B4-BE49-F238E27FC236}">
                  <a16:creationId xmlns:a16="http://schemas.microsoft.com/office/drawing/2014/main" id="{A09471A0-9F3E-CEA6-7723-CAE3FBE2749D}"/>
                </a:ext>
              </a:extLst>
            </p:cNvPr>
            <p:cNvSpPr>
              <a:spLocks noChangeShapeType="1"/>
            </p:cNvSpPr>
            <p:nvPr/>
          </p:nvSpPr>
          <p:spPr bwMode="auto">
            <a:xfrm>
              <a:off x="1427" y="1475"/>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51" name="Line 17">
              <a:extLst>
                <a:ext uri="{FF2B5EF4-FFF2-40B4-BE49-F238E27FC236}">
                  <a16:creationId xmlns:a16="http://schemas.microsoft.com/office/drawing/2014/main" id="{45186C7C-036D-10B8-7EAC-232C0FB8EC4B}"/>
                </a:ext>
              </a:extLst>
            </p:cNvPr>
            <p:cNvSpPr>
              <a:spLocks noChangeShapeType="1"/>
            </p:cNvSpPr>
            <p:nvPr/>
          </p:nvSpPr>
          <p:spPr bwMode="auto">
            <a:xfrm flipV="1">
              <a:off x="1565" y="1248"/>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52" name="Text Box 18">
              <a:extLst>
                <a:ext uri="{FF2B5EF4-FFF2-40B4-BE49-F238E27FC236}">
                  <a16:creationId xmlns:a16="http://schemas.microsoft.com/office/drawing/2014/main" id="{7837C254-F4D7-B3AF-1605-EB2C870EAA02}"/>
                </a:ext>
              </a:extLst>
            </p:cNvPr>
            <p:cNvSpPr txBox="1">
              <a:spLocks noChangeArrowheads="1"/>
            </p:cNvSpPr>
            <p:nvPr/>
          </p:nvSpPr>
          <p:spPr bwMode="auto">
            <a:xfrm>
              <a:off x="1429" y="146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3153" name="Line 19">
              <a:extLst>
                <a:ext uri="{FF2B5EF4-FFF2-40B4-BE49-F238E27FC236}">
                  <a16:creationId xmlns:a16="http://schemas.microsoft.com/office/drawing/2014/main" id="{108F4ACC-D1E5-1AD5-043F-D4CC5D2BD906}"/>
                </a:ext>
              </a:extLst>
            </p:cNvPr>
            <p:cNvSpPr>
              <a:spLocks noChangeShapeType="1"/>
            </p:cNvSpPr>
            <p:nvPr/>
          </p:nvSpPr>
          <p:spPr bwMode="auto">
            <a:xfrm>
              <a:off x="1790" y="1475"/>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54" name="Line 20">
              <a:extLst>
                <a:ext uri="{FF2B5EF4-FFF2-40B4-BE49-F238E27FC236}">
                  <a16:creationId xmlns:a16="http://schemas.microsoft.com/office/drawing/2014/main" id="{BFA03DBC-236E-56C7-38AB-657D08AEBC6B}"/>
                </a:ext>
              </a:extLst>
            </p:cNvPr>
            <p:cNvSpPr>
              <a:spLocks noChangeShapeType="1"/>
            </p:cNvSpPr>
            <p:nvPr/>
          </p:nvSpPr>
          <p:spPr bwMode="auto">
            <a:xfrm flipV="1">
              <a:off x="1928" y="1248"/>
              <a:ext cx="0" cy="227"/>
            </a:xfrm>
            <a:prstGeom prst="line">
              <a:avLst/>
            </a:prstGeom>
            <a:noFill/>
            <a:ln w="28575">
              <a:solidFill>
                <a:srgbClr val="80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55" name="Text Box 21">
              <a:extLst>
                <a:ext uri="{FF2B5EF4-FFF2-40B4-BE49-F238E27FC236}">
                  <a16:creationId xmlns:a16="http://schemas.microsoft.com/office/drawing/2014/main" id="{FF4A4F52-70C1-DC02-AD2C-1362054245EF}"/>
                </a:ext>
              </a:extLst>
            </p:cNvPr>
            <p:cNvSpPr txBox="1">
              <a:spLocks noChangeArrowheads="1"/>
            </p:cNvSpPr>
            <p:nvPr/>
          </p:nvSpPr>
          <p:spPr bwMode="auto">
            <a:xfrm>
              <a:off x="1792" y="1465"/>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3156" name="Text Box 22">
              <a:extLst>
                <a:ext uri="{FF2B5EF4-FFF2-40B4-BE49-F238E27FC236}">
                  <a16:creationId xmlns:a16="http://schemas.microsoft.com/office/drawing/2014/main" id="{88F263D4-C783-7291-877D-0C52707E9177}"/>
                </a:ext>
              </a:extLst>
            </p:cNvPr>
            <p:cNvSpPr txBox="1">
              <a:spLocks noChangeArrowheads="1"/>
            </p:cNvSpPr>
            <p:nvPr/>
          </p:nvSpPr>
          <p:spPr bwMode="auto">
            <a:xfrm>
              <a:off x="113" y="1336"/>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3157" name="Line 23">
              <a:extLst>
                <a:ext uri="{FF2B5EF4-FFF2-40B4-BE49-F238E27FC236}">
                  <a16:creationId xmlns:a16="http://schemas.microsoft.com/office/drawing/2014/main" id="{7469B954-E0FC-C221-B04D-494CD8B9442A}"/>
                </a:ext>
              </a:extLst>
            </p:cNvPr>
            <p:cNvSpPr>
              <a:spLocks noChangeShapeType="1"/>
            </p:cNvSpPr>
            <p:nvPr/>
          </p:nvSpPr>
          <p:spPr bwMode="auto">
            <a:xfrm>
              <a:off x="2154" y="1476"/>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58" name="Text Box 24">
              <a:extLst>
                <a:ext uri="{FF2B5EF4-FFF2-40B4-BE49-F238E27FC236}">
                  <a16:creationId xmlns:a16="http://schemas.microsoft.com/office/drawing/2014/main" id="{B34A3F63-7FBC-FE89-A21C-CC23A48F4BB5}"/>
                </a:ext>
              </a:extLst>
            </p:cNvPr>
            <p:cNvSpPr txBox="1">
              <a:spLocks noChangeArrowheads="1"/>
            </p:cNvSpPr>
            <p:nvPr/>
          </p:nvSpPr>
          <p:spPr bwMode="auto">
            <a:xfrm>
              <a:off x="2156" y="147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grpSp>
      <p:sp>
        <p:nvSpPr>
          <p:cNvPr id="18457" name="Freeform 25">
            <a:extLst>
              <a:ext uri="{FF2B5EF4-FFF2-40B4-BE49-F238E27FC236}">
                <a16:creationId xmlns:a16="http://schemas.microsoft.com/office/drawing/2014/main" id="{A1072C24-B0A7-346B-AF5A-D1146AF722A8}"/>
              </a:ext>
            </a:extLst>
          </p:cNvPr>
          <p:cNvSpPr>
            <a:spLocks/>
          </p:cNvSpPr>
          <p:nvPr/>
        </p:nvSpPr>
        <p:spPr bwMode="auto">
          <a:xfrm>
            <a:off x="3575050" y="1484313"/>
            <a:ext cx="1441450" cy="227012"/>
          </a:xfrm>
          <a:custGeom>
            <a:avLst/>
            <a:gdLst>
              <a:gd name="T0" fmla="*/ 0 w 908"/>
              <a:gd name="T1" fmla="*/ 155575 h 143"/>
              <a:gd name="T2" fmla="*/ 792162 w 908"/>
              <a:gd name="T3" fmla="*/ 11112 h 143"/>
              <a:gd name="T4" fmla="*/ 1441450 w 908"/>
              <a:gd name="T5" fmla="*/ 227012 h 143"/>
              <a:gd name="T6" fmla="*/ 0 60000 65536"/>
              <a:gd name="T7" fmla="*/ 0 60000 65536"/>
              <a:gd name="T8" fmla="*/ 0 60000 65536"/>
              <a:gd name="T9" fmla="*/ 0 w 908"/>
              <a:gd name="T10" fmla="*/ 0 h 143"/>
              <a:gd name="T11" fmla="*/ 908 w 908"/>
              <a:gd name="T12" fmla="*/ 143 h 143"/>
            </a:gdLst>
            <a:ahLst/>
            <a:cxnLst>
              <a:cxn ang="T6">
                <a:pos x="T0" y="T1"/>
              </a:cxn>
              <a:cxn ang="T7">
                <a:pos x="T2" y="T3"/>
              </a:cxn>
              <a:cxn ang="T8">
                <a:pos x="T4" y="T5"/>
              </a:cxn>
            </a:cxnLst>
            <a:rect l="T9" t="T10" r="T11" b="T12"/>
            <a:pathLst>
              <a:path w="908" h="143">
                <a:moveTo>
                  <a:pt x="0" y="98"/>
                </a:moveTo>
                <a:cubicBezTo>
                  <a:pt x="174" y="49"/>
                  <a:pt x="348" y="0"/>
                  <a:pt x="499" y="7"/>
                </a:cubicBezTo>
                <a:cubicBezTo>
                  <a:pt x="650" y="14"/>
                  <a:pt x="779" y="78"/>
                  <a:pt x="908" y="143"/>
                </a:cubicBezTo>
              </a:path>
            </a:pathLst>
          </a:custGeom>
          <a:noFill/>
          <a:ln w="28575" cmpd="sng">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R"/>
          </a:p>
        </p:txBody>
      </p:sp>
      <p:grpSp>
        <p:nvGrpSpPr>
          <p:cNvPr id="3" name="Group 125">
            <a:extLst>
              <a:ext uri="{FF2B5EF4-FFF2-40B4-BE49-F238E27FC236}">
                <a16:creationId xmlns:a16="http://schemas.microsoft.com/office/drawing/2014/main" id="{58F1642C-8945-9B93-9FBA-6AB3DF3CCF49}"/>
              </a:ext>
            </a:extLst>
          </p:cNvPr>
          <p:cNvGrpSpPr>
            <a:grpSpLocks/>
          </p:cNvGrpSpPr>
          <p:nvPr/>
        </p:nvGrpSpPr>
        <p:grpSpPr bwMode="auto">
          <a:xfrm>
            <a:off x="5664200" y="1671639"/>
            <a:ext cx="4248150" cy="820737"/>
            <a:chOff x="2744" y="1189"/>
            <a:chExt cx="2676" cy="517"/>
          </a:xfrm>
        </p:grpSpPr>
        <p:sp>
          <p:nvSpPr>
            <p:cNvPr id="3122" name="AutoShape 45">
              <a:extLst>
                <a:ext uri="{FF2B5EF4-FFF2-40B4-BE49-F238E27FC236}">
                  <a16:creationId xmlns:a16="http://schemas.microsoft.com/office/drawing/2014/main" id="{07957FAB-918E-57E7-284E-CCF3550F49FF}"/>
                </a:ext>
              </a:extLst>
            </p:cNvPr>
            <p:cNvSpPr>
              <a:spLocks noChangeArrowheads="1"/>
            </p:cNvSpPr>
            <p:nvPr/>
          </p:nvSpPr>
          <p:spPr bwMode="auto">
            <a:xfrm>
              <a:off x="2744" y="1370"/>
              <a:ext cx="227" cy="136"/>
            </a:xfrm>
            <a:prstGeom prst="rightArrow">
              <a:avLst>
                <a:gd name="adj1" fmla="val 50000"/>
                <a:gd name="adj2" fmla="val 41728"/>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pSp>
          <p:nvGrpSpPr>
            <p:cNvPr id="3123" name="Group 124">
              <a:extLst>
                <a:ext uri="{FF2B5EF4-FFF2-40B4-BE49-F238E27FC236}">
                  <a16:creationId xmlns:a16="http://schemas.microsoft.com/office/drawing/2014/main" id="{E5D222AB-28FD-B92D-5E4B-F30BF58C2B6F}"/>
                </a:ext>
              </a:extLst>
            </p:cNvPr>
            <p:cNvGrpSpPr>
              <a:grpSpLocks/>
            </p:cNvGrpSpPr>
            <p:nvPr/>
          </p:nvGrpSpPr>
          <p:grpSpPr bwMode="auto">
            <a:xfrm>
              <a:off x="3016" y="1189"/>
              <a:ext cx="2404" cy="517"/>
              <a:chOff x="3016" y="1189"/>
              <a:chExt cx="2404" cy="517"/>
            </a:xfrm>
          </p:grpSpPr>
          <p:sp>
            <p:nvSpPr>
              <p:cNvPr id="3124" name="Line 46">
                <a:extLst>
                  <a:ext uri="{FF2B5EF4-FFF2-40B4-BE49-F238E27FC236}">
                    <a16:creationId xmlns:a16="http://schemas.microsoft.com/office/drawing/2014/main" id="{D81BCE24-953D-D960-3CCC-843D0DF87121}"/>
                  </a:ext>
                </a:extLst>
              </p:cNvPr>
              <p:cNvSpPr>
                <a:spLocks noChangeShapeType="1"/>
              </p:cNvSpPr>
              <p:nvPr/>
            </p:nvSpPr>
            <p:spPr bwMode="auto">
              <a:xfrm flipH="1" flipV="1">
                <a:off x="5194" y="1189"/>
                <a:ext cx="2" cy="248"/>
              </a:xfrm>
              <a:prstGeom prst="line">
                <a:avLst/>
              </a:prstGeom>
              <a:noFill/>
              <a:ln w="28575">
                <a:solidFill>
                  <a:srgbClr val="80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25" name="Line 48">
                <a:extLst>
                  <a:ext uri="{FF2B5EF4-FFF2-40B4-BE49-F238E27FC236}">
                    <a16:creationId xmlns:a16="http://schemas.microsoft.com/office/drawing/2014/main" id="{6672D957-8909-4448-042F-8A71C4625DDD}"/>
                  </a:ext>
                </a:extLst>
              </p:cNvPr>
              <p:cNvSpPr>
                <a:spLocks noChangeShapeType="1"/>
              </p:cNvSpPr>
              <p:nvPr/>
            </p:nvSpPr>
            <p:spPr bwMode="auto">
              <a:xfrm>
                <a:off x="3515" y="1451"/>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26" name="Line 49">
                <a:extLst>
                  <a:ext uri="{FF2B5EF4-FFF2-40B4-BE49-F238E27FC236}">
                    <a16:creationId xmlns:a16="http://schemas.microsoft.com/office/drawing/2014/main" id="{D4D8E214-CB60-DB7A-10E4-F37A70C849E4}"/>
                  </a:ext>
                </a:extLst>
              </p:cNvPr>
              <p:cNvSpPr>
                <a:spLocks noChangeShapeType="1"/>
              </p:cNvSpPr>
              <p:nvPr/>
            </p:nvSpPr>
            <p:spPr bwMode="auto">
              <a:xfrm>
                <a:off x="4013" y="1451"/>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27" name="Line 50">
                <a:extLst>
                  <a:ext uri="{FF2B5EF4-FFF2-40B4-BE49-F238E27FC236}">
                    <a16:creationId xmlns:a16="http://schemas.microsoft.com/office/drawing/2014/main" id="{2169DB08-FD87-22C8-CEEA-18B4CF6F1A39}"/>
                  </a:ext>
                </a:extLst>
              </p:cNvPr>
              <p:cNvSpPr>
                <a:spLocks noChangeShapeType="1"/>
              </p:cNvSpPr>
              <p:nvPr/>
            </p:nvSpPr>
            <p:spPr bwMode="auto">
              <a:xfrm flipV="1">
                <a:off x="3606" y="1224"/>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28" name="Line 51">
                <a:extLst>
                  <a:ext uri="{FF2B5EF4-FFF2-40B4-BE49-F238E27FC236}">
                    <a16:creationId xmlns:a16="http://schemas.microsoft.com/office/drawing/2014/main" id="{C98836F1-6A1F-D544-5E60-E967CD379B04}"/>
                  </a:ext>
                </a:extLst>
              </p:cNvPr>
              <p:cNvSpPr>
                <a:spLocks noChangeShapeType="1"/>
              </p:cNvSpPr>
              <p:nvPr/>
            </p:nvSpPr>
            <p:spPr bwMode="auto">
              <a:xfrm flipV="1">
                <a:off x="4105" y="1224"/>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29" name="Line 52">
                <a:extLst>
                  <a:ext uri="{FF2B5EF4-FFF2-40B4-BE49-F238E27FC236}">
                    <a16:creationId xmlns:a16="http://schemas.microsoft.com/office/drawing/2014/main" id="{C7F87AF1-7B07-AC1E-4699-6E092D8D85FF}"/>
                  </a:ext>
                </a:extLst>
              </p:cNvPr>
              <p:cNvSpPr>
                <a:spLocks noChangeShapeType="1"/>
              </p:cNvSpPr>
              <p:nvPr/>
            </p:nvSpPr>
            <p:spPr bwMode="auto">
              <a:xfrm rot="10800000" flipV="1">
                <a:off x="3696" y="1224"/>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30" name="Text Box 53">
                <a:extLst>
                  <a:ext uri="{FF2B5EF4-FFF2-40B4-BE49-F238E27FC236}">
                    <a16:creationId xmlns:a16="http://schemas.microsoft.com/office/drawing/2014/main" id="{28F27AAE-62FF-C378-2BAC-A6F2BAF2BF77}"/>
                  </a:ext>
                </a:extLst>
              </p:cNvPr>
              <p:cNvSpPr txBox="1">
                <a:spLocks noChangeArrowheads="1"/>
              </p:cNvSpPr>
              <p:nvPr/>
            </p:nvSpPr>
            <p:spPr bwMode="auto">
              <a:xfrm>
                <a:off x="3516" y="1451"/>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3131" name="Text Box 54">
                <a:extLst>
                  <a:ext uri="{FF2B5EF4-FFF2-40B4-BE49-F238E27FC236}">
                    <a16:creationId xmlns:a16="http://schemas.microsoft.com/office/drawing/2014/main" id="{DBC8A8C8-25C6-E499-F7A5-B3CF85A0C033}"/>
                  </a:ext>
                </a:extLst>
              </p:cNvPr>
              <p:cNvSpPr txBox="1">
                <a:spLocks noChangeArrowheads="1"/>
              </p:cNvSpPr>
              <p:nvPr/>
            </p:nvSpPr>
            <p:spPr bwMode="auto">
              <a:xfrm>
                <a:off x="4015" y="1441"/>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2s</a:t>
                </a:r>
                <a:r>
                  <a:rPr lang="en-US" altLang="en-GR" sz="1400" b="1" baseline="30000"/>
                  <a:t>2</a:t>
                </a:r>
                <a:endParaRPr lang="el-GR" altLang="en-GR" sz="1400" b="1" baseline="30000"/>
              </a:p>
            </p:txBody>
          </p:sp>
          <p:sp>
            <p:nvSpPr>
              <p:cNvPr id="3132" name="Line 55">
                <a:extLst>
                  <a:ext uri="{FF2B5EF4-FFF2-40B4-BE49-F238E27FC236}">
                    <a16:creationId xmlns:a16="http://schemas.microsoft.com/office/drawing/2014/main" id="{E2B0E381-2776-E88F-9438-8D8553ABCB85}"/>
                  </a:ext>
                </a:extLst>
              </p:cNvPr>
              <p:cNvSpPr>
                <a:spLocks noChangeShapeType="1"/>
              </p:cNvSpPr>
              <p:nvPr/>
            </p:nvSpPr>
            <p:spPr bwMode="auto">
              <a:xfrm>
                <a:off x="4330" y="144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33" name="Line 56">
                <a:extLst>
                  <a:ext uri="{FF2B5EF4-FFF2-40B4-BE49-F238E27FC236}">
                    <a16:creationId xmlns:a16="http://schemas.microsoft.com/office/drawing/2014/main" id="{8275FF58-98C6-3F18-5A21-C4E8627606CA}"/>
                  </a:ext>
                </a:extLst>
              </p:cNvPr>
              <p:cNvSpPr>
                <a:spLocks noChangeShapeType="1"/>
              </p:cNvSpPr>
              <p:nvPr/>
            </p:nvSpPr>
            <p:spPr bwMode="auto">
              <a:xfrm flipV="1">
                <a:off x="4468" y="1222"/>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34" name="Text Box 57">
                <a:extLst>
                  <a:ext uri="{FF2B5EF4-FFF2-40B4-BE49-F238E27FC236}">
                    <a16:creationId xmlns:a16="http://schemas.microsoft.com/office/drawing/2014/main" id="{A691B9E8-02D3-1534-E447-1B10975C579A}"/>
                  </a:ext>
                </a:extLst>
              </p:cNvPr>
              <p:cNvSpPr txBox="1">
                <a:spLocks noChangeArrowheads="1"/>
              </p:cNvSpPr>
              <p:nvPr/>
            </p:nvSpPr>
            <p:spPr bwMode="auto">
              <a:xfrm>
                <a:off x="4332" y="143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x</a:t>
                </a:r>
                <a:endParaRPr lang="el-GR" altLang="en-GR" sz="1400" b="1" baseline="-25000"/>
              </a:p>
            </p:txBody>
          </p:sp>
          <p:sp>
            <p:nvSpPr>
              <p:cNvPr id="3135" name="Line 58">
                <a:extLst>
                  <a:ext uri="{FF2B5EF4-FFF2-40B4-BE49-F238E27FC236}">
                    <a16:creationId xmlns:a16="http://schemas.microsoft.com/office/drawing/2014/main" id="{5BBC4560-F12B-0353-C0F1-BE28D3AED411}"/>
                  </a:ext>
                </a:extLst>
              </p:cNvPr>
              <p:cNvSpPr>
                <a:spLocks noChangeShapeType="1"/>
              </p:cNvSpPr>
              <p:nvPr/>
            </p:nvSpPr>
            <p:spPr bwMode="auto">
              <a:xfrm>
                <a:off x="4693" y="144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36" name="Line 59">
                <a:extLst>
                  <a:ext uri="{FF2B5EF4-FFF2-40B4-BE49-F238E27FC236}">
                    <a16:creationId xmlns:a16="http://schemas.microsoft.com/office/drawing/2014/main" id="{8E1D2CE6-88B4-E354-240C-3B5CD972FB5A}"/>
                  </a:ext>
                </a:extLst>
              </p:cNvPr>
              <p:cNvSpPr>
                <a:spLocks noChangeShapeType="1"/>
              </p:cNvSpPr>
              <p:nvPr/>
            </p:nvSpPr>
            <p:spPr bwMode="auto">
              <a:xfrm flipV="1">
                <a:off x="4831" y="1222"/>
                <a:ext cx="0" cy="227"/>
              </a:xfrm>
              <a:prstGeom prst="line">
                <a:avLst/>
              </a:prstGeom>
              <a:noFill/>
              <a:ln w="28575">
                <a:solidFill>
                  <a:srgbClr val="80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37" name="Text Box 60">
                <a:extLst>
                  <a:ext uri="{FF2B5EF4-FFF2-40B4-BE49-F238E27FC236}">
                    <a16:creationId xmlns:a16="http://schemas.microsoft.com/office/drawing/2014/main" id="{B73EB821-9EA9-B656-2B80-FBA11E8CEFF7}"/>
                  </a:ext>
                </a:extLst>
              </p:cNvPr>
              <p:cNvSpPr txBox="1">
                <a:spLocks noChangeArrowheads="1"/>
              </p:cNvSpPr>
              <p:nvPr/>
            </p:nvSpPr>
            <p:spPr bwMode="auto">
              <a:xfrm>
                <a:off x="4695" y="143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y</a:t>
                </a:r>
                <a:endParaRPr lang="el-GR" altLang="en-GR" sz="1400" b="1" baseline="-25000"/>
              </a:p>
            </p:txBody>
          </p:sp>
          <p:sp>
            <p:nvSpPr>
              <p:cNvPr id="3138" name="Text Box 61">
                <a:extLst>
                  <a:ext uri="{FF2B5EF4-FFF2-40B4-BE49-F238E27FC236}">
                    <a16:creationId xmlns:a16="http://schemas.microsoft.com/office/drawing/2014/main" id="{23571DF5-E982-3BDE-3284-C4E19F416ECB}"/>
                  </a:ext>
                </a:extLst>
              </p:cNvPr>
              <p:cNvSpPr txBox="1">
                <a:spLocks noChangeArrowheads="1"/>
              </p:cNvSpPr>
              <p:nvPr/>
            </p:nvSpPr>
            <p:spPr bwMode="auto">
              <a:xfrm>
                <a:off x="3016" y="1310"/>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3139" name="Line 62">
                <a:extLst>
                  <a:ext uri="{FF2B5EF4-FFF2-40B4-BE49-F238E27FC236}">
                    <a16:creationId xmlns:a16="http://schemas.microsoft.com/office/drawing/2014/main" id="{FB644001-3424-E7BC-A32E-C1D10C3008D9}"/>
                  </a:ext>
                </a:extLst>
              </p:cNvPr>
              <p:cNvSpPr>
                <a:spLocks noChangeShapeType="1"/>
              </p:cNvSpPr>
              <p:nvPr/>
            </p:nvSpPr>
            <p:spPr bwMode="auto">
              <a:xfrm>
                <a:off x="5056" y="1450"/>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40" name="Text Box 63">
                <a:extLst>
                  <a:ext uri="{FF2B5EF4-FFF2-40B4-BE49-F238E27FC236}">
                    <a16:creationId xmlns:a16="http://schemas.microsoft.com/office/drawing/2014/main" id="{696777F9-3DD4-60E5-FF5C-8B4B0282594B}"/>
                  </a:ext>
                </a:extLst>
              </p:cNvPr>
              <p:cNvSpPr txBox="1">
                <a:spLocks noChangeArrowheads="1"/>
              </p:cNvSpPr>
              <p:nvPr/>
            </p:nvSpPr>
            <p:spPr bwMode="auto">
              <a:xfrm>
                <a:off x="5058" y="1440"/>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2p</a:t>
                </a:r>
                <a:r>
                  <a:rPr lang="en-US" altLang="en-GR" sz="1400" b="1" baseline="-25000"/>
                  <a:t>z</a:t>
                </a:r>
                <a:endParaRPr lang="el-GR" altLang="en-GR" sz="1400" b="1" baseline="-25000"/>
              </a:p>
            </p:txBody>
          </p:sp>
          <p:sp>
            <p:nvSpPr>
              <p:cNvPr id="3141" name="AutoShape 64">
                <a:extLst>
                  <a:ext uri="{FF2B5EF4-FFF2-40B4-BE49-F238E27FC236}">
                    <a16:creationId xmlns:a16="http://schemas.microsoft.com/office/drawing/2014/main" id="{44EA2F8F-5709-0B24-6372-0E9827242315}"/>
                  </a:ext>
                </a:extLst>
              </p:cNvPr>
              <p:cNvSpPr>
                <a:spLocks/>
              </p:cNvSpPr>
              <p:nvPr/>
            </p:nvSpPr>
            <p:spPr bwMode="auto">
              <a:xfrm rot="5400000">
                <a:off x="4255" y="1357"/>
                <a:ext cx="109" cy="589"/>
              </a:xfrm>
              <a:prstGeom prst="rightBrace">
                <a:avLst>
                  <a:gd name="adj1" fmla="val 45031"/>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R" altLang="en-GR"/>
              </a:p>
            </p:txBody>
          </p:sp>
        </p:grpSp>
      </p:grpSp>
      <p:grpSp>
        <p:nvGrpSpPr>
          <p:cNvPr id="5" name="Group 122">
            <a:extLst>
              <a:ext uri="{FF2B5EF4-FFF2-40B4-BE49-F238E27FC236}">
                <a16:creationId xmlns:a16="http://schemas.microsoft.com/office/drawing/2014/main" id="{C14F3935-2ED4-7234-8C48-79AD130DAA1B}"/>
              </a:ext>
            </a:extLst>
          </p:cNvPr>
          <p:cNvGrpSpPr>
            <a:grpSpLocks/>
          </p:cNvGrpSpPr>
          <p:nvPr/>
        </p:nvGrpSpPr>
        <p:grpSpPr bwMode="auto">
          <a:xfrm>
            <a:off x="1703388" y="2636839"/>
            <a:ext cx="3816350" cy="720725"/>
            <a:chOff x="113" y="1797"/>
            <a:chExt cx="2404" cy="454"/>
          </a:xfrm>
        </p:grpSpPr>
        <p:sp>
          <p:nvSpPr>
            <p:cNvPr id="3105" name="Line 66">
              <a:extLst>
                <a:ext uri="{FF2B5EF4-FFF2-40B4-BE49-F238E27FC236}">
                  <a16:creationId xmlns:a16="http://schemas.microsoft.com/office/drawing/2014/main" id="{4BED3D73-6446-6555-2BB6-FBC0B5A67B26}"/>
                </a:ext>
              </a:extLst>
            </p:cNvPr>
            <p:cNvSpPr>
              <a:spLocks noChangeShapeType="1"/>
            </p:cNvSpPr>
            <p:nvPr/>
          </p:nvSpPr>
          <p:spPr bwMode="auto">
            <a:xfrm>
              <a:off x="612" y="205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06" name="Line 67">
              <a:extLst>
                <a:ext uri="{FF2B5EF4-FFF2-40B4-BE49-F238E27FC236}">
                  <a16:creationId xmlns:a16="http://schemas.microsoft.com/office/drawing/2014/main" id="{A3DC0779-F7C8-A56E-E89F-D18A6DFC6B8B}"/>
                </a:ext>
              </a:extLst>
            </p:cNvPr>
            <p:cNvSpPr>
              <a:spLocks noChangeShapeType="1"/>
            </p:cNvSpPr>
            <p:nvPr/>
          </p:nvSpPr>
          <p:spPr bwMode="auto">
            <a:xfrm>
              <a:off x="1110" y="2059"/>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07" name="Line 68">
              <a:extLst>
                <a:ext uri="{FF2B5EF4-FFF2-40B4-BE49-F238E27FC236}">
                  <a16:creationId xmlns:a16="http://schemas.microsoft.com/office/drawing/2014/main" id="{8B9000D1-873C-93B8-E3F8-A83E1CCAA8A2}"/>
                </a:ext>
              </a:extLst>
            </p:cNvPr>
            <p:cNvSpPr>
              <a:spLocks noChangeShapeType="1"/>
            </p:cNvSpPr>
            <p:nvPr/>
          </p:nvSpPr>
          <p:spPr bwMode="auto">
            <a:xfrm flipV="1">
              <a:off x="703" y="183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08" name="Line 69">
              <a:extLst>
                <a:ext uri="{FF2B5EF4-FFF2-40B4-BE49-F238E27FC236}">
                  <a16:creationId xmlns:a16="http://schemas.microsoft.com/office/drawing/2014/main" id="{512FAF31-FA1C-BB3B-1BE5-8CE418976DD9}"/>
                </a:ext>
              </a:extLst>
            </p:cNvPr>
            <p:cNvSpPr>
              <a:spLocks noChangeShapeType="1"/>
            </p:cNvSpPr>
            <p:nvPr/>
          </p:nvSpPr>
          <p:spPr bwMode="auto">
            <a:xfrm flipV="1">
              <a:off x="1202" y="1832"/>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09" name="Line 70">
              <a:extLst>
                <a:ext uri="{FF2B5EF4-FFF2-40B4-BE49-F238E27FC236}">
                  <a16:creationId xmlns:a16="http://schemas.microsoft.com/office/drawing/2014/main" id="{808BD94D-B51C-FB6A-AC01-7ED45CF347AF}"/>
                </a:ext>
              </a:extLst>
            </p:cNvPr>
            <p:cNvSpPr>
              <a:spLocks noChangeShapeType="1"/>
            </p:cNvSpPr>
            <p:nvPr/>
          </p:nvSpPr>
          <p:spPr bwMode="auto">
            <a:xfrm rot="10800000" flipV="1">
              <a:off x="793" y="1832"/>
              <a:ext cx="0" cy="22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10" name="Line 71">
              <a:extLst>
                <a:ext uri="{FF2B5EF4-FFF2-40B4-BE49-F238E27FC236}">
                  <a16:creationId xmlns:a16="http://schemas.microsoft.com/office/drawing/2014/main" id="{CEBF15C0-33C0-E938-061E-0380BCFA5634}"/>
                </a:ext>
              </a:extLst>
            </p:cNvPr>
            <p:cNvSpPr>
              <a:spLocks noChangeShapeType="1"/>
            </p:cNvSpPr>
            <p:nvPr/>
          </p:nvSpPr>
          <p:spPr bwMode="auto">
            <a:xfrm flipH="1" flipV="1">
              <a:off x="2291" y="1797"/>
              <a:ext cx="2" cy="248"/>
            </a:xfrm>
            <a:prstGeom prst="line">
              <a:avLst/>
            </a:prstGeom>
            <a:noFill/>
            <a:ln w="28575">
              <a:solidFill>
                <a:srgbClr val="80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11" name="Text Box 72">
              <a:extLst>
                <a:ext uri="{FF2B5EF4-FFF2-40B4-BE49-F238E27FC236}">
                  <a16:creationId xmlns:a16="http://schemas.microsoft.com/office/drawing/2014/main" id="{98AF261F-E4E1-BEA7-AC0E-E3AAC0CB20B4}"/>
                </a:ext>
              </a:extLst>
            </p:cNvPr>
            <p:cNvSpPr txBox="1">
              <a:spLocks noChangeArrowheads="1"/>
            </p:cNvSpPr>
            <p:nvPr/>
          </p:nvSpPr>
          <p:spPr bwMode="auto">
            <a:xfrm>
              <a:off x="613" y="205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n-US" altLang="en-GR" sz="1400" b="1" baseline="30000"/>
                <a:t>2</a:t>
              </a:r>
              <a:endParaRPr lang="el-GR" altLang="en-GR" sz="1400" b="1" baseline="30000"/>
            </a:p>
          </p:txBody>
        </p:sp>
        <p:sp>
          <p:nvSpPr>
            <p:cNvPr id="3112" name="Text Box 73">
              <a:extLst>
                <a:ext uri="{FF2B5EF4-FFF2-40B4-BE49-F238E27FC236}">
                  <a16:creationId xmlns:a16="http://schemas.microsoft.com/office/drawing/2014/main" id="{AC2A3678-9771-D55F-08FB-3228D49069AA}"/>
                </a:ext>
              </a:extLst>
            </p:cNvPr>
            <p:cNvSpPr txBox="1">
              <a:spLocks noChangeArrowheads="1"/>
            </p:cNvSpPr>
            <p:nvPr/>
          </p:nvSpPr>
          <p:spPr bwMode="auto">
            <a:xfrm>
              <a:off x="1112" y="2049"/>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endParaRPr lang="el-GR" altLang="en-GR" sz="1400" b="1" baseline="30000"/>
            </a:p>
          </p:txBody>
        </p:sp>
        <p:sp>
          <p:nvSpPr>
            <p:cNvPr id="3113" name="Line 74">
              <a:extLst>
                <a:ext uri="{FF2B5EF4-FFF2-40B4-BE49-F238E27FC236}">
                  <a16:creationId xmlns:a16="http://schemas.microsoft.com/office/drawing/2014/main" id="{488F13CB-C77B-F449-06F8-3DF0E7A7673D}"/>
                </a:ext>
              </a:extLst>
            </p:cNvPr>
            <p:cNvSpPr>
              <a:spLocks noChangeShapeType="1"/>
            </p:cNvSpPr>
            <p:nvPr/>
          </p:nvSpPr>
          <p:spPr bwMode="auto">
            <a:xfrm>
              <a:off x="1427" y="205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14" name="Line 75">
              <a:extLst>
                <a:ext uri="{FF2B5EF4-FFF2-40B4-BE49-F238E27FC236}">
                  <a16:creationId xmlns:a16="http://schemas.microsoft.com/office/drawing/2014/main" id="{3A04BF7B-0454-F84B-F050-C8B86282342B}"/>
                </a:ext>
              </a:extLst>
            </p:cNvPr>
            <p:cNvSpPr>
              <a:spLocks noChangeShapeType="1"/>
            </p:cNvSpPr>
            <p:nvPr/>
          </p:nvSpPr>
          <p:spPr bwMode="auto">
            <a:xfrm flipV="1">
              <a:off x="1565" y="1830"/>
              <a:ext cx="0" cy="227"/>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15" name="Text Box 76">
              <a:extLst>
                <a:ext uri="{FF2B5EF4-FFF2-40B4-BE49-F238E27FC236}">
                  <a16:creationId xmlns:a16="http://schemas.microsoft.com/office/drawing/2014/main" id="{B6B724E0-50A2-9985-9DA8-745D27EF4E6D}"/>
                </a:ext>
              </a:extLst>
            </p:cNvPr>
            <p:cNvSpPr txBox="1">
              <a:spLocks noChangeArrowheads="1"/>
            </p:cNvSpPr>
            <p:nvPr/>
          </p:nvSpPr>
          <p:spPr bwMode="auto">
            <a:xfrm>
              <a:off x="1429" y="204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sp</a:t>
              </a:r>
              <a:endParaRPr lang="el-GR" altLang="en-GR" sz="1400" b="1" baseline="30000"/>
            </a:p>
          </p:txBody>
        </p:sp>
        <p:sp>
          <p:nvSpPr>
            <p:cNvPr id="3116" name="Line 77">
              <a:extLst>
                <a:ext uri="{FF2B5EF4-FFF2-40B4-BE49-F238E27FC236}">
                  <a16:creationId xmlns:a16="http://schemas.microsoft.com/office/drawing/2014/main" id="{7010A6F0-2CC6-14DA-417B-5A644A1BDA29}"/>
                </a:ext>
              </a:extLst>
            </p:cNvPr>
            <p:cNvSpPr>
              <a:spLocks noChangeShapeType="1"/>
            </p:cNvSpPr>
            <p:nvPr/>
          </p:nvSpPr>
          <p:spPr bwMode="auto">
            <a:xfrm>
              <a:off x="1790" y="2057"/>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17" name="Line 78">
              <a:extLst>
                <a:ext uri="{FF2B5EF4-FFF2-40B4-BE49-F238E27FC236}">
                  <a16:creationId xmlns:a16="http://schemas.microsoft.com/office/drawing/2014/main" id="{8551D3E3-6D0B-1125-3D5E-501B587378F9}"/>
                </a:ext>
              </a:extLst>
            </p:cNvPr>
            <p:cNvSpPr>
              <a:spLocks noChangeShapeType="1"/>
            </p:cNvSpPr>
            <p:nvPr/>
          </p:nvSpPr>
          <p:spPr bwMode="auto">
            <a:xfrm flipV="1">
              <a:off x="1928" y="1830"/>
              <a:ext cx="0" cy="227"/>
            </a:xfrm>
            <a:prstGeom prst="line">
              <a:avLst/>
            </a:prstGeom>
            <a:noFill/>
            <a:ln w="28575">
              <a:solidFill>
                <a:srgbClr val="80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18" name="Text Box 79">
              <a:extLst>
                <a:ext uri="{FF2B5EF4-FFF2-40B4-BE49-F238E27FC236}">
                  <a16:creationId xmlns:a16="http://schemas.microsoft.com/office/drawing/2014/main" id="{23312FE9-F4CD-C84A-7D53-113CB90F71DE}"/>
                </a:ext>
              </a:extLst>
            </p:cNvPr>
            <p:cNvSpPr txBox="1">
              <a:spLocks noChangeArrowheads="1"/>
            </p:cNvSpPr>
            <p:nvPr/>
          </p:nvSpPr>
          <p:spPr bwMode="auto">
            <a:xfrm>
              <a:off x="1792" y="2047"/>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400" b="1"/>
                <a:t>2</a:t>
              </a:r>
              <a:r>
                <a:rPr lang="en-US" altLang="en-GR" sz="1400" b="1"/>
                <a:t>p</a:t>
              </a:r>
              <a:r>
                <a:rPr lang="en-US" altLang="en-GR" sz="1400" b="1" baseline="-25000"/>
                <a:t>y</a:t>
              </a:r>
              <a:endParaRPr lang="el-GR" altLang="en-GR" sz="1400" b="1" baseline="-25000"/>
            </a:p>
          </p:txBody>
        </p:sp>
        <p:sp>
          <p:nvSpPr>
            <p:cNvPr id="3119" name="Text Box 80">
              <a:extLst>
                <a:ext uri="{FF2B5EF4-FFF2-40B4-BE49-F238E27FC236}">
                  <a16:creationId xmlns:a16="http://schemas.microsoft.com/office/drawing/2014/main" id="{B4046B44-8C2F-137E-3C22-25FF707BC76B}"/>
                </a:ext>
              </a:extLst>
            </p:cNvPr>
            <p:cNvSpPr txBox="1">
              <a:spLocks noChangeArrowheads="1"/>
            </p:cNvSpPr>
            <p:nvPr/>
          </p:nvSpPr>
          <p:spPr bwMode="auto">
            <a:xfrm>
              <a:off x="113" y="1918"/>
              <a:ext cx="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6</a:t>
              </a:r>
              <a:r>
                <a:rPr lang="en-US" altLang="en-GR" sz="2400"/>
                <a:t>C:</a:t>
              </a:r>
              <a:endParaRPr lang="el-GR" altLang="en-GR" sz="2400"/>
            </a:p>
          </p:txBody>
        </p:sp>
        <p:sp>
          <p:nvSpPr>
            <p:cNvPr id="3120" name="Line 81">
              <a:extLst>
                <a:ext uri="{FF2B5EF4-FFF2-40B4-BE49-F238E27FC236}">
                  <a16:creationId xmlns:a16="http://schemas.microsoft.com/office/drawing/2014/main" id="{F168BA94-F3FF-90B3-B683-F360A2A9B048}"/>
                </a:ext>
              </a:extLst>
            </p:cNvPr>
            <p:cNvSpPr>
              <a:spLocks noChangeShapeType="1"/>
            </p:cNvSpPr>
            <p:nvPr/>
          </p:nvSpPr>
          <p:spPr bwMode="auto">
            <a:xfrm>
              <a:off x="2153" y="2058"/>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21" name="Text Box 82">
              <a:extLst>
                <a:ext uri="{FF2B5EF4-FFF2-40B4-BE49-F238E27FC236}">
                  <a16:creationId xmlns:a16="http://schemas.microsoft.com/office/drawing/2014/main" id="{436CC33E-F410-206D-B0C6-0A9ABE7645DB}"/>
                </a:ext>
              </a:extLst>
            </p:cNvPr>
            <p:cNvSpPr txBox="1">
              <a:spLocks noChangeArrowheads="1"/>
            </p:cNvSpPr>
            <p:nvPr/>
          </p:nvSpPr>
          <p:spPr bwMode="auto">
            <a:xfrm>
              <a:off x="2155" y="2048"/>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sz="1400" b="1"/>
                <a:t>2</a:t>
              </a:r>
              <a:r>
                <a:rPr lang="en-US" altLang="en-GR" sz="1400" b="1"/>
                <a:t>p</a:t>
              </a:r>
              <a:r>
                <a:rPr lang="en-US" altLang="en-GR" sz="1400" b="1" baseline="-25000"/>
                <a:t>z</a:t>
              </a:r>
              <a:endParaRPr lang="el-GR" altLang="en-GR" sz="1400" b="1" baseline="-25000"/>
            </a:p>
          </p:txBody>
        </p:sp>
      </p:grpSp>
      <p:grpSp>
        <p:nvGrpSpPr>
          <p:cNvPr id="6" name="Group 83">
            <a:extLst>
              <a:ext uri="{FF2B5EF4-FFF2-40B4-BE49-F238E27FC236}">
                <a16:creationId xmlns:a16="http://schemas.microsoft.com/office/drawing/2014/main" id="{DD5C61F5-920D-D19E-336F-1719C55D60AB}"/>
              </a:ext>
            </a:extLst>
          </p:cNvPr>
          <p:cNvGrpSpPr>
            <a:grpSpLocks/>
          </p:cNvGrpSpPr>
          <p:nvPr/>
        </p:nvGrpSpPr>
        <p:grpSpPr bwMode="auto">
          <a:xfrm>
            <a:off x="6167439" y="2674943"/>
            <a:ext cx="1584325" cy="627063"/>
            <a:chOff x="2925" y="1810"/>
            <a:chExt cx="998" cy="395"/>
          </a:xfrm>
        </p:grpSpPr>
        <p:sp>
          <p:nvSpPr>
            <p:cNvPr id="3101" name="Line 84">
              <a:extLst>
                <a:ext uri="{FF2B5EF4-FFF2-40B4-BE49-F238E27FC236}">
                  <a16:creationId xmlns:a16="http://schemas.microsoft.com/office/drawing/2014/main" id="{02219AAB-628F-7FCB-E03D-A4D74DF8F18F}"/>
                </a:ext>
              </a:extLst>
            </p:cNvPr>
            <p:cNvSpPr>
              <a:spLocks noChangeShapeType="1"/>
            </p:cNvSpPr>
            <p:nvPr/>
          </p:nvSpPr>
          <p:spPr bwMode="auto">
            <a:xfrm>
              <a:off x="3560" y="2013"/>
              <a:ext cx="27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02" name="Line 85">
              <a:extLst>
                <a:ext uri="{FF2B5EF4-FFF2-40B4-BE49-F238E27FC236}">
                  <a16:creationId xmlns:a16="http://schemas.microsoft.com/office/drawing/2014/main" id="{1F6AD233-B0C8-2A49-2183-7A8BB3DEF5A0}"/>
                </a:ext>
              </a:extLst>
            </p:cNvPr>
            <p:cNvSpPr>
              <a:spLocks noChangeShapeType="1"/>
            </p:cNvSpPr>
            <p:nvPr/>
          </p:nvSpPr>
          <p:spPr bwMode="auto">
            <a:xfrm rot="10800000">
              <a:off x="3738" y="1810"/>
              <a:ext cx="2" cy="212"/>
            </a:xfrm>
            <a:prstGeom prst="line">
              <a:avLst/>
            </a:prstGeom>
            <a:noFill/>
            <a:ln w="28575">
              <a:solidFill>
                <a:srgbClr val="FF99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3103" name="Text Box 86">
              <a:extLst>
                <a:ext uri="{FF2B5EF4-FFF2-40B4-BE49-F238E27FC236}">
                  <a16:creationId xmlns:a16="http://schemas.microsoft.com/office/drawing/2014/main" id="{0D3FBDF3-EEEA-569A-9028-50DCE0EF1B69}"/>
                </a:ext>
              </a:extLst>
            </p:cNvPr>
            <p:cNvSpPr txBox="1">
              <a:spLocks noChangeArrowheads="1"/>
            </p:cNvSpPr>
            <p:nvPr/>
          </p:nvSpPr>
          <p:spPr bwMode="auto">
            <a:xfrm>
              <a:off x="3561" y="2013"/>
              <a:ext cx="3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1400" b="1"/>
                <a:t>1s</a:t>
              </a:r>
              <a:r>
                <a:rPr lang="el-GR" altLang="en-GR" sz="1400" b="1" baseline="30000"/>
                <a:t>1</a:t>
              </a:r>
            </a:p>
          </p:txBody>
        </p:sp>
        <p:sp>
          <p:nvSpPr>
            <p:cNvPr id="3104" name="Text Box 87">
              <a:extLst>
                <a:ext uri="{FF2B5EF4-FFF2-40B4-BE49-F238E27FC236}">
                  <a16:creationId xmlns:a16="http://schemas.microsoft.com/office/drawing/2014/main" id="{504EA3BC-BE27-87FF-DA64-E492751334AD}"/>
                </a:ext>
              </a:extLst>
            </p:cNvPr>
            <p:cNvSpPr txBox="1">
              <a:spLocks noChangeArrowheads="1"/>
            </p:cNvSpPr>
            <p:nvPr/>
          </p:nvSpPr>
          <p:spPr bwMode="auto">
            <a:xfrm>
              <a:off x="2925" y="1861"/>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2400" baseline="-25000"/>
                <a:t>1</a:t>
              </a:r>
              <a:r>
                <a:rPr lang="en-US" altLang="en-GR" sz="2400"/>
                <a:t>H:</a:t>
              </a:r>
              <a:endParaRPr lang="el-GR" altLang="en-GR" sz="2400"/>
            </a:p>
          </p:txBody>
        </p:sp>
      </p:grpSp>
      <p:graphicFrame>
        <p:nvGraphicFramePr>
          <p:cNvPr id="18520" name="Object 88">
            <a:extLst>
              <a:ext uri="{FF2B5EF4-FFF2-40B4-BE49-F238E27FC236}">
                <a16:creationId xmlns:a16="http://schemas.microsoft.com/office/drawing/2014/main" id="{9A169A01-6F74-A1DA-DC23-39D9621FB602}"/>
              </a:ext>
            </a:extLst>
          </p:cNvPr>
          <p:cNvGraphicFramePr>
            <a:graphicFrameLocks noChangeAspect="1"/>
          </p:cNvGraphicFramePr>
          <p:nvPr/>
        </p:nvGraphicFramePr>
        <p:xfrm>
          <a:off x="1631951" y="3716339"/>
          <a:ext cx="860425" cy="573087"/>
        </p:xfrm>
        <a:graphic>
          <a:graphicData uri="http://schemas.openxmlformats.org/presentationml/2006/ole">
            <mc:AlternateContent xmlns:mc="http://schemas.openxmlformats.org/markup-compatibility/2006">
              <mc:Choice xmlns:v="urn:schemas-microsoft-com:vml" Requires="v">
                <p:oleObj name="FXChem" r:id="rId3" imgW="330200" imgH="215900" progId="FXChem2.Equation">
                  <p:embed/>
                </p:oleObj>
              </mc:Choice>
              <mc:Fallback>
                <p:oleObj name="FXChem" r:id="rId3" imgW="330200" imgH="215900" progId="FXChem2.Equation">
                  <p:embed/>
                  <p:pic>
                    <p:nvPicPr>
                      <p:cNvPr id="18520" name="Object 88">
                        <a:extLst>
                          <a:ext uri="{FF2B5EF4-FFF2-40B4-BE49-F238E27FC236}">
                            <a16:creationId xmlns:a16="http://schemas.microsoft.com/office/drawing/2014/main" id="{9A169A01-6F74-A1DA-DC23-39D9621FB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1" y="3716339"/>
                        <a:ext cx="860425" cy="5730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 name="Text Box 103">
            <a:extLst>
              <a:ext uri="{FF2B5EF4-FFF2-40B4-BE49-F238E27FC236}">
                <a16:creationId xmlns:a16="http://schemas.microsoft.com/office/drawing/2014/main" id="{3DFE940B-DDDF-5EB5-3480-9FF99DBE6A52}"/>
              </a:ext>
            </a:extLst>
          </p:cNvPr>
          <p:cNvSpPr txBox="1">
            <a:spLocks noChangeArrowheads="1"/>
          </p:cNvSpPr>
          <p:nvPr/>
        </p:nvSpPr>
        <p:spPr bwMode="auto">
          <a:xfrm>
            <a:off x="6383338" y="3644901"/>
            <a:ext cx="1154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  2p</a:t>
            </a:r>
            <a:r>
              <a:rPr lang="en-US" altLang="en-GR" b="1" baseline="-25000"/>
              <a:t>y</a:t>
            </a:r>
            <a:r>
              <a:rPr lang="en-US" altLang="en-GR"/>
              <a:t>-2p</a:t>
            </a:r>
            <a:r>
              <a:rPr lang="en-US" altLang="en-GR" b="1" baseline="-25000"/>
              <a:t>y</a:t>
            </a:r>
            <a:endParaRPr lang="el-GR" altLang="en-GR" b="1" baseline="-25000"/>
          </a:p>
        </p:txBody>
      </p:sp>
      <p:sp>
        <p:nvSpPr>
          <p:cNvPr id="18536" name="Text Box 104">
            <a:extLst>
              <a:ext uri="{FF2B5EF4-FFF2-40B4-BE49-F238E27FC236}">
                <a16:creationId xmlns:a16="http://schemas.microsoft.com/office/drawing/2014/main" id="{CA6EF3BB-2143-1E81-CAD8-B81F3E98A429}"/>
              </a:ext>
            </a:extLst>
          </p:cNvPr>
          <p:cNvSpPr txBox="1">
            <a:spLocks noChangeArrowheads="1"/>
          </p:cNvSpPr>
          <p:nvPr/>
        </p:nvSpPr>
        <p:spPr bwMode="auto">
          <a:xfrm>
            <a:off x="6383338" y="3349626"/>
            <a:ext cx="1154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a:t>  2p</a:t>
            </a:r>
            <a:r>
              <a:rPr lang="en-US" altLang="en-GR" b="1" baseline="-25000"/>
              <a:t>z</a:t>
            </a:r>
            <a:r>
              <a:rPr lang="en-US" altLang="en-GR"/>
              <a:t>-2p</a:t>
            </a:r>
            <a:r>
              <a:rPr lang="en-US" altLang="en-GR" b="1" baseline="-25000"/>
              <a:t>z</a:t>
            </a:r>
            <a:endParaRPr lang="el-GR" altLang="en-GR" b="1" baseline="-25000"/>
          </a:p>
        </p:txBody>
      </p:sp>
      <p:sp>
        <p:nvSpPr>
          <p:cNvPr id="18534" name="Text Box 102">
            <a:extLst>
              <a:ext uri="{FF2B5EF4-FFF2-40B4-BE49-F238E27FC236}">
                <a16:creationId xmlns:a16="http://schemas.microsoft.com/office/drawing/2014/main" id="{CED6278C-D0D3-60D1-B3E5-2DB2BAC19058}"/>
              </a:ext>
            </a:extLst>
          </p:cNvPr>
          <p:cNvSpPr txBox="1">
            <a:spLocks noChangeArrowheads="1"/>
          </p:cNvSpPr>
          <p:nvPr/>
        </p:nvSpPr>
        <p:spPr bwMode="auto">
          <a:xfrm>
            <a:off x="6456364" y="40052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a:t> </a:t>
            </a:r>
            <a:r>
              <a:rPr lang="en-US" altLang="en-GR"/>
              <a:t>sp-sp</a:t>
            </a:r>
            <a:endParaRPr lang="el-GR" altLang="en-GR" b="1" baseline="-25000"/>
          </a:p>
        </p:txBody>
      </p:sp>
      <p:grpSp>
        <p:nvGrpSpPr>
          <p:cNvPr id="7" name="Group 129">
            <a:extLst>
              <a:ext uri="{FF2B5EF4-FFF2-40B4-BE49-F238E27FC236}">
                <a16:creationId xmlns:a16="http://schemas.microsoft.com/office/drawing/2014/main" id="{5FB2B699-20C8-D9AB-1B48-E3D533690E52}"/>
              </a:ext>
            </a:extLst>
          </p:cNvPr>
          <p:cNvGrpSpPr>
            <a:grpSpLocks/>
          </p:cNvGrpSpPr>
          <p:nvPr/>
        </p:nvGrpSpPr>
        <p:grpSpPr bwMode="auto">
          <a:xfrm>
            <a:off x="3214689" y="3357564"/>
            <a:ext cx="7273925" cy="1311275"/>
            <a:chOff x="1065" y="2115"/>
            <a:chExt cx="4582" cy="826"/>
          </a:xfrm>
        </p:grpSpPr>
        <p:sp>
          <p:nvSpPr>
            <p:cNvPr id="3089" name="Text Box 117">
              <a:extLst>
                <a:ext uri="{FF2B5EF4-FFF2-40B4-BE49-F238E27FC236}">
                  <a16:creationId xmlns:a16="http://schemas.microsoft.com/office/drawing/2014/main" id="{CFC33DE0-DFB1-BC98-CDD8-C90E48CE9AFD}"/>
                </a:ext>
              </a:extLst>
            </p:cNvPr>
            <p:cNvSpPr txBox="1">
              <a:spLocks noChangeArrowheads="1"/>
            </p:cNvSpPr>
            <p:nvPr/>
          </p:nvSpPr>
          <p:spPr bwMode="auto">
            <a:xfrm>
              <a:off x="1065" y="2115"/>
              <a:ext cx="59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8000"/>
                <a:t>H</a:t>
              </a:r>
              <a:endParaRPr lang="el-GR" altLang="en-GR" sz="8000"/>
            </a:p>
          </p:txBody>
        </p:sp>
        <p:sp>
          <p:nvSpPr>
            <p:cNvPr id="3090" name="Text Box 118">
              <a:extLst>
                <a:ext uri="{FF2B5EF4-FFF2-40B4-BE49-F238E27FC236}">
                  <a16:creationId xmlns:a16="http://schemas.microsoft.com/office/drawing/2014/main" id="{C82B187B-0431-92A8-2A40-0EDA30595103}"/>
                </a:ext>
              </a:extLst>
            </p:cNvPr>
            <p:cNvSpPr txBox="1">
              <a:spLocks noChangeArrowheads="1"/>
            </p:cNvSpPr>
            <p:nvPr/>
          </p:nvSpPr>
          <p:spPr bwMode="auto">
            <a:xfrm>
              <a:off x="5057" y="2115"/>
              <a:ext cx="59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8000"/>
                <a:t>H</a:t>
              </a:r>
              <a:endParaRPr lang="el-GR" altLang="en-GR" sz="8000"/>
            </a:p>
          </p:txBody>
        </p:sp>
        <p:grpSp>
          <p:nvGrpSpPr>
            <p:cNvPr id="3091" name="Group 96">
              <a:extLst>
                <a:ext uri="{FF2B5EF4-FFF2-40B4-BE49-F238E27FC236}">
                  <a16:creationId xmlns:a16="http://schemas.microsoft.com/office/drawing/2014/main" id="{875B656C-3DD2-986D-8E93-314F55AAE002}"/>
                </a:ext>
              </a:extLst>
            </p:cNvPr>
            <p:cNvGrpSpPr>
              <a:grpSpLocks/>
            </p:cNvGrpSpPr>
            <p:nvPr/>
          </p:nvGrpSpPr>
          <p:grpSpPr bwMode="auto">
            <a:xfrm>
              <a:off x="2425" y="2115"/>
              <a:ext cx="1906" cy="826"/>
              <a:chOff x="2426" y="2886"/>
              <a:chExt cx="1906" cy="826"/>
            </a:xfrm>
          </p:grpSpPr>
          <p:sp>
            <p:nvSpPr>
              <p:cNvPr id="3096" name="Text Box 97">
                <a:extLst>
                  <a:ext uri="{FF2B5EF4-FFF2-40B4-BE49-F238E27FC236}">
                    <a16:creationId xmlns:a16="http://schemas.microsoft.com/office/drawing/2014/main" id="{87A404E5-69E4-11E1-6C2F-207787A9A318}"/>
                  </a:ext>
                </a:extLst>
              </p:cNvPr>
              <p:cNvSpPr txBox="1">
                <a:spLocks noChangeArrowheads="1"/>
              </p:cNvSpPr>
              <p:nvPr/>
            </p:nvSpPr>
            <p:spPr bwMode="auto">
              <a:xfrm>
                <a:off x="2426" y="2886"/>
                <a:ext cx="545"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8000"/>
                  <a:t>C</a:t>
                </a:r>
                <a:endParaRPr lang="el-GR" altLang="en-GR" sz="8000"/>
              </a:p>
            </p:txBody>
          </p:sp>
          <p:sp>
            <p:nvSpPr>
              <p:cNvPr id="3097" name="Text Box 98">
                <a:extLst>
                  <a:ext uri="{FF2B5EF4-FFF2-40B4-BE49-F238E27FC236}">
                    <a16:creationId xmlns:a16="http://schemas.microsoft.com/office/drawing/2014/main" id="{FF83C80B-8D6D-B369-D1AF-2329C331D74F}"/>
                  </a:ext>
                </a:extLst>
              </p:cNvPr>
              <p:cNvSpPr txBox="1">
                <a:spLocks noChangeArrowheads="1"/>
              </p:cNvSpPr>
              <p:nvPr/>
            </p:nvSpPr>
            <p:spPr bwMode="auto">
              <a:xfrm>
                <a:off x="3741" y="2886"/>
                <a:ext cx="59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GR" sz="8000"/>
                  <a:t>C</a:t>
                </a:r>
                <a:endParaRPr lang="el-GR" altLang="en-GR" sz="8000"/>
              </a:p>
            </p:txBody>
          </p:sp>
          <p:sp>
            <p:nvSpPr>
              <p:cNvPr id="3098" name="Line 99">
                <a:extLst>
                  <a:ext uri="{FF2B5EF4-FFF2-40B4-BE49-F238E27FC236}">
                    <a16:creationId xmlns:a16="http://schemas.microsoft.com/office/drawing/2014/main" id="{41996B6E-799E-93D2-6982-219624A328E4}"/>
                  </a:ext>
                </a:extLst>
              </p:cNvPr>
              <p:cNvSpPr>
                <a:spLocks noChangeShapeType="1"/>
              </p:cNvSpPr>
              <p:nvPr/>
            </p:nvSpPr>
            <p:spPr bwMode="auto">
              <a:xfrm>
                <a:off x="2971" y="3112"/>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099" name="Line 100">
                <a:extLst>
                  <a:ext uri="{FF2B5EF4-FFF2-40B4-BE49-F238E27FC236}">
                    <a16:creationId xmlns:a16="http://schemas.microsoft.com/office/drawing/2014/main" id="{413D430D-2545-380D-4E6F-ACE374579FD2}"/>
                  </a:ext>
                </a:extLst>
              </p:cNvPr>
              <p:cNvSpPr>
                <a:spLocks noChangeShapeType="1"/>
              </p:cNvSpPr>
              <p:nvPr/>
            </p:nvSpPr>
            <p:spPr bwMode="auto">
              <a:xfrm>
                <a:off x="2971" y="3307"/>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100" name="Line 101">
                <a:extLst>
                  <a:ext uri="{FF2B5EF4-FFF2-40B4-BE49-F238E27FC236}">
                    <a16:creationId xmlns:a16="http://schemas.microsoft.com/office/drawing/2014/main" id="{293B8770-9173-F337-CB53-1886D47C90F8}"/>
                  </a:ext>
                </a:extLst>
              </p:cNvPr>
              <p:cNvSpPr>
                <a:spLocks noChangeShapeType="1"/>
              </p:cNvSpPr>
              <p:nvPr/>
            </p:nvSpPr>
            <p:spPr bwMode="auto">
              <a:xfrm>
                <a:off x="2971" y="3520"/>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3092" name="Line 105">
              <a:extLst>
                <a:ext uri="{FF2B5EF4-FFF2-40B4-BE49-F238E27FC236}">
                  <a16:creationId xmlns:a16="http://schemas.microsoft.com/office/drawing/2014/main" id="{EF6FF0CA-9CD1-79ED-F25C-6A498F794A5F}"/>
                </a:ext>
              </a:extLst>
            </p:cNvPr>
            <p:cNvSpPr>
              <a:spLocks noChangeShapeType="1"/>
            </p:cNvSpPr>
            <p:nvPr/>
          </p:nvSpPr>
          <p:spPr bwMode="auto">
            <a:xfrm flipH="1">
              <a:off x="1610" y="2513"/>
              <a:ext cx="81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093" name="Line 116">
              <a:extLst>
                <a:ext uri="{FF2B5EF4-FFF2-40B4-BE49-F238E27FC236}">
                  <a16:creationId xmlns:a16="http://schemas.microsoft.com/office/drawing/2014/main" id="{44715535-EA81-E037-C2F8-35504F6486E5}"/>
                </a:ext>
              </a:extLst>
            </p:cNvPr>
            <p:cNvSpPr>
              <a:spLocks noChangeShapeType="1"/>
            </p:cNvSpPr>
            <p:nvPr/>
          </p:nvSpPr>
          <p:spPr bwMode="auto">
            <a:xfrm flipH="1">
              <a:off x="4287" y="2513"/>
              <a:ext cx="81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3094" name="Text Box 119">
              <a:extLst>
                <a:ext uri="{FF2B5EF4-FFF2-40B4-BE49-F238E27FC236}">
                  <a16:creationId xmlns:a16="http://schemas.microsoft.com/office/drawing/2014/main" id="{6F37D236-D943-E7FA-19D5-1C3777596AFF}"/>
                </a:ext>
              </a:extLst>
            </p:cNvPr>
            <p:cNvSpPr txBox="1">
              <a:spLocks noChangeArrowheads="1"/>
            </p:cNvSpPr>
            <p:nvPr/>
          </p:nvSpPr>
          <p:spPr bwMode="auto">
            <a:xfrm>
              <a:off x="1746" y="2286"/>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a:t> </a:t>
              </a:r>
              <a:r>
                <a:rPr lang="en-US" altLang="en-GR"/>
                <a:t>1s-sp</a:t>
              </a:r>
              <a:endParaRPr lang="el-GR" altLang="en-GR" b="1" baseline="-25000"/>
            </a:p>
          </p:txBody>
        </p:sp>
        <p:sp>
          <p:nvSpPr>
            <p:cNvPr id="3095" name="Text Box 120">
              <a:extLst>
                <a:ext uri="{FF2B5EF4-FFF2-40B4-BE49-F238E27FC236}">
                  <a16:creationId xmlns:a16="http://schemas.microsoft.com/office/drawing/2014/main" id="{4560B600-AFD9-3725-A545-5963CE3E71C1}"/>
                </a:ext>
              </a:extLst>
            </p:cNvPr>
            <p:cNvSpPr txBox="1">
              <a:spLocks noChangeArrowheads="1"/>
            </p:cNvSpPr>
            <p:nvPr/>
          </p:nvSpPr>
          <p:spPr bwMode="auto">
            <a:xfrm>
              <a:off x="4468" y="2282"/>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GR"/>
                <a:t> </a:t>
              </a:r>
              <a:r>
                <a:rPr lang="en-US" altLang="en-GR"/>
                <a:t>sp-1s</a:t>
              </a:r>
              <a:endParaRPr lang="el-GR" altLang="en-GR" b="1" baseline="-25000"/>
            </a:p>
          </p:txBody>
        </p:sp>
      </p:grpSp>
      <p:sp>
        <p:nvSpPr>
          <p:cNvPr id="18553" name="Text Box 121">
            <a:extLst>
              <a:ext uri="{FF2B5EF4-FFF2-40B4-BE49-F238E27FC236}">
                <a16:creationId xmlns:a16="http://schemas.microsoft.com/office/drawing/2014/main" id="{B896DA3A-7B96-A488-0474-8306F680BC8E}"/>
              </a:ext>
            </a:extLst>
          </p:cNvPr>
          <p:cNvSpPr txBox="1">
            <a:spLocks noChangeArrowheads="1"/>
          </p:cNvSpPr>
          <p:nvPr/>
        </p:nvSpPr>
        <p:spPr bwMode="auto">
          <a:xfrm>
            <a:off x="1524000" y="4581525"/>
            <a:ext cx="90741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GR" sz="2400" b="1" u="sng" dirty="0" err="1"/>
              <a:t>sp</a:t>
            </a:r>
            <a:r>
              <a:rPr lang="el-GR" altLang="en-GR" sz="2400" b="1" u="sng" dirty="0"/>
              <a:t> υβριδισμός</a:t>
            </a:r>
          </a:p>
          <a:p>
            <a:pPr algn="ctr" eaLnBrk="1" hangingPunct="1">
              <a:spcBef>
                <a:spcPct val="50000"/>
              </a:spcBef>
            </a:pPr>
            <a:r>
              <a:rPr lang="el-GR" altLang="en-GR" sz="2400" dirty="0"/>
              <a:t>Κάθε  άτομο  </a:t>
            </a:r>
            <a:r>
              <a:rPr lang="en-US" altLang="en-GR" sz="2400" dirty="0"/>
              <a:t>C </a:t>
            </a:r>
            <a:r>
              <a:rPr lang="el-GR" altLang="en-GR" sz="2400" dirty="0"/>
              <a:t>που  συμμετέχει</a:t>
            </a:r>
            <a:r>
              <a:rPr lang="en-US" altLang="en-GR" sz="2400" dirty="0"/>
              <a:t> </a:t>
            </a:r>
            <a:r>
              <a:rPr lang="el-GR" altLang="en-GR" sz="2400" dirty="0"/>
              <a:t> </a:t>
            </a:r>
            <a:r>
              <a:rPr lang="el-GR" altLang="en-GR" sz="2400" b="1" u="sng" dirty="0"/>
              <a:t> σε  έναν  απλό και </a:t>
            </a:r>
            <a:r>
              <a:rPr lang="en-US" altLang="en-GR" sz="2400" b="1" u="sng" dirty="0" err="1"/>
              <a:t>έ</a:t>
            </a:r>
            <a:r>
              <a:rPr lang="el-GR" altLang="en-GR" sz="2400" b="1" u="sng" dirty="0"/>
              <a:t>να τριπλό</a:t>
            </a:r>
            <a:r>
              <a:rPr lang="el-GR" altLang="en-GR" sz="2400" dirty="0"/>
              <a:t>  δεσμό, σχηματίζει  2  σ δεσμούς κι  δυο  π. Χρησιμοποιεί  2  ισότιμα </a:t>
            </a:r>
            <a:r>
              <a:rPr lang="en-US" altLang="en-GR" sz="2400" b="1" dirty="0" err="1"/>
              <a:t>sp</a:t>
            </a:r>
            <a:r>
              <a:rPr lang="en-US" altLang="en-GR" sz="2400" b="1" dirty="0"/>
              <a:t> </a:t>
            </a:r>
            <a:r>
              <a:rPr lang="el-GR" altLang="en-GR" sz="2400" dirty="0"/>
              <a:t>υβριδοποιημένα  τροχιακά για  τους 2 σ, ενώ διαθέτει  δυο </a:t>
            </a:r>
            <a:r>
              <a:rPr lang="en-US" altLang="en-GR" sz="2400" dirty="0"/>
              <a:t>p </a:t>
            </a:r>
            <a:r>
              <a:rPr lang="el-GR" altLang="en-GR" sz="2400" dirty="0"/>
              <a:t> </a:t>
            </a:r>
            <a:r>
              <a:rPr lang="en-US" altLang="en-GR" sz="2400" dirty="0"/>
              <a:t>(</a:t>
            </a:r>
            <a:r>
              <a:rPr lang="el-GR" altLang="en-GR" sz="2400" dirty="0"/>
              <a:t> </a:t>
            </a:r>
            <a:r>
              <a:rPr lang="en-US" altLang="en-GR" sz="2400" dirty="0" err="1"/>
              <a:t>p</a:t>
            </a:r>
            <a:r>
              <a:rPr lang="en-US" altLang="en-GR" sz="2400" baseline="-25000" dirty="0" err="1"/>
              <a:t>y</a:t>
            </a:r>
            <a:r>
              <a:rPr lang="en-US" altLang="en-GR" sz="2400" dirty="0"/>
              <a:t>, </a:t>
            </a:r>
            <a:r>
              <a:rPr lang="en-US" altLang="en-GR" sz="2400" dirty="0" err="1"/>
              <a:t>p</a:t>
            </a:r>
            <a:r>
              <a:rPr lang="en-US" altLang="en-GR" sz="2400" baseline="-25000" dirty="0" err="1"/>
              <a:t>z</a:t>
            </a:r>
            <a:r>
              <a:rPr lang="en-US" altLang="en-GR" sz="2400" dirty="0"/>
              <a:t> ) </a:t>
            </a:r>
            <a:r>
              <a:rPr lang="el-GR" altLang="en-GR" sz="2400" dirty="0"/>
              <a:t>για  τον  σχηματισμό  των  δυο 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20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57"/>
                                        </p:tgtEl>
                                        <p:attrNameLst>
                                          <p:attrName>style.visibility</p:attrName>
                                        </p:attrNameLst>
                                      </p:cBhvr>
                                      <p:to>
                                        <p:strVal val="visible"/>
                                      </p:to>
                                    </p:set>
                                    <p:animEffect transition="in" filter="blinds(horizontal)">
                                      <p:cBhvr>
                                        <p:cTn id="17" dur="500"/>
                                        <p:tgtEl>
                                          <p:spTgt spid="184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8520"/>
                                        </p:tgtEl>
                                        <p:attrNameLst>
                                          <p:attrName>style.visibility</p:attrName>
                                        </p:attrNameLst>
                                      </p:cBhvr>
                                      <p:to>
                                        <p:strVal val="visible"/>
                                      </p:to>
                                    </p:set>
                                    <p:animEffect transition="in" filter="fade">
                                      <p:cBhvr>
                                        <p:cTn id="37" dur="2000"/>
                                        <p:tgtEl>
                                          <p:spTgt spid="185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534"/>
                                        </p:tgtEl>
                                        <p:attrNameLst>
                                          <p:attrName>style.visibility</p:attrName>
                                        </p:attrNameLst>
                                      </p:cBhvr>
                                      <p:to>
                                        <p:strVal val="visible"/>
                                      </p:to>
                                    </p:set>
                                    <p:animEffect transition="in" filter="fade">
                                      <p:cBhvr>
                                        <p:cTn id="47" dur="2000"/>
                                        <p:tgtEl>
                                          <p:spTgt spid="18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535"/>
                                        </p:tgtEl>
                                        <p:attrNameLst>
                                          <p:attrName>style.visibility</p:attrName>
                                        </p:attrNameLst>
                                      </p:cBhvr>
                                      <p:to>
                                        <p:strVal val="visible"/>
                                      </p:to>
                                    </p:set>
                                    <p:animEffect transition="in" filter="fade">
                                      <p:cBhvr>
                                        <p:cTn id="52" dur="2000"/>
                                        <p:tgtEl>
                                          <p:spTgt spid="18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536"/>
                                        </p:tgtEl>
                                        <p:attrNameLst>
                                          <p:attrName>style.visibility</p:attrName>
                                        </p:attrNameLst>
                                      </p:cBhvr>
                                      <p:to>
                                        <p:strVal val="visible"/>
                                      </p:to>
                                    </p:set>
                                    <p:animEffect transition="in" filter="fade">
                                      <p:cBhvr>
                                        <p:cTn id="57" dur="2000"/>
                                        <p:tgtEl>
                                          <p:spTgt spid="18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7" presetClass="entr" presetSubtype="0" fill="hold" grpId="0" nodeType="clickEffect">
                                  <p:stCondLst>
                                    <p:cond delay="0"/>
                                  </p:stCondLst>
                                  <p:iterate type="lt">
                                    <p:tmPct val="10000"/>
                                  </p:iterate>
                                  <p:childTnLst>
                                    <p:set>
                                      <p:cBhvr>
                                        <p:cTn id="61" dur="1" fill="hold">
                                          <p:stCondLst>
                                            <p:cond delay="0"/>
                                          </p:stCondLst>
                                        </p:cTn>
                                        <p:tgtEl>
                                          <p:spTgt spid="18553"/>
                                        </p:tgtEl>
                                        <p:attrNameLst>
                                          <p:attrName>style.visibility</p:attrName>
                                        </p:attrNameLst>
                                      </p:cBhvr>
                                      <p:to>
                                        <p:strVal val="visible"/>
                                      </p:to>
                                    </p:set>
                                    <p:animEffect transition="in" filter="fade">
                                      <p:cBhvr>
                                        <p:cTn id="62" dur="500"/>
                                        <p:tgtEl>
                                          <p:spTgt spid="18553"/>
                                        </p:tgtEl>
                                      </p:cBhvr>
                                    </p:animEffect>
                                    <p:anim calcmode="lin" valueType="num">
                                      <p:cBhvr>
                                        <p:cTn id="63" dur="500" fill="hold"/>
                                        <p:tgtEl>
                                          <p:spTgt spid="18553"/>
                                        </p:tgtEl>
                                        <p:attrNameLst>
                                          <p:attrName>ppt_x</p:attrName>
                                        </p:attrNameLst>
                                      </p:cBhvr>
                                      <p:tavLst>
                                        <p:tav tm="0">
                                          <p:val>
                                            <p:strVal val="#ppt_x"/>
                                          </p:val>
                                        </p:tav>
                                        <p:tav tm="100000">
                                          <p:val>
                                            <p:strVal val="#ppt_x"/>
                                          </p:val>
                                        </p:tav>
                                      </p:tavLst>
                                    </p:anim>
                                    <p:anim calcmode="lin" valueType="num">
                                      <p:cBhvr>
                                        <p:cTn id="64" dur="500" fill="hold"/>
                                        <p:tgtEl>
                                          <p:spTgt spid="1855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535" grpId="0"/>
      <p:bldP spid="18536" grpId="0"/>
      <p:bldP spid="18534" grpId="0"/>
      <p:bldP spid="185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a:extLst>
              <a:ext uri="{FF2B5EF4-FFF2-40B4-BE49-F238E27FC236}">
                <a16:creationId xmlns:a16="http://schemas.microsoft.com/office/drawing/2014/main" id="{E88ACEED-CCFE-0F62-FED0-FFFAE7C0F161}"/>
              </a:ext>
            </a:extLst>
          </p:cNvPr>
          <p:cNvSpPr>
            <a:spLocks noGrp="1" noChangeArrowheads="1"/>
          </p:cNvSpPr>
          <p:nvPr>
            <p:ph type="title"/>
          </p:nvPr>
        </p:nvSpPr>
        <p:spPr>
          <a:xfrm>
            <a:off x="1524000" y="6350"/>
            <a:ext cx="9144000" cy="706438"/>
          </a:xfrm>
        </p:spPr>
        <p:txBody>
          <a:bodyPr/>
          <a:lstStyle/>
          <a:p>
            <a:r>
              <a:rPr lang="el-GR" altLang="el-GR" sz="3600" b="1">
                <a:solidFill>
                  <a:srgbClr val="0000FF"/>
                </a:solidFill>
                <a:latin typeface="Calibri" panose="020F0502020204030204" pitchFamily="34" charset="0"/>
                <a:cs typeface="Calibri" panose="020F0502020204030204" pitchFamily="34" charset="0"/>
              </a:rPr>
              <a:t>Ο </a:t>
            </a:r>
            <a:r>
              <a:rPr lang="en-US" altLang="el-GR" sz="3600" b="1">
                <a:solidFill>
                  <a:srgbClr val="0000FF"/>
                </a:solidFill>
                <a:latin typeface="Calibri" panose="020F0502020204030204" pitchFamily="34" charset="0"/>
                <a:cs typeface="Calibri" panose="020F0502020204030204" pitchFamily="34" charset="0"/>
              </a:rPr>
              <a:t>C </a:t>
            </a:r>
            <a:r>
              <a:rPr lang="el-GR" altLang="el-GR" sz="3600" b="1">
                <a:solidFill>
                  <a:srgbClr val="0000FF"/>
                </a:solidFill>
                <a:latin typeface="Calibri" panose="020F0502020204030204" pitchFamily="34" charset="0"/>
                <a:cs typeface="Calibri" panose="020F0502020204030204" pitchFamily="34" charset="0"/>
              </a:rPr>
              <a:t>συμμετέχει σε έναν απλό κι ένα τριπλό</a:t>
            </a:r>
            <a:r>
              <a:rPr lang="en-US" altLang="el-GR" sz="3600" b="1">
                <a:solidFill>
                  <a:srgbClr val="0000FF"/>
                </a:solidFill>
                <a:latin typeface="Calibri" panose="020F0502020204030204" pitchFamily="34" charset="0"/>
                <a:cs typeface="Calibri" panose="020F0502020204030204" pitchFamily="34" charset="0"/>
              </a:rPr>
              <a:t> (II)</a:t>
            </a:r>
            <a:endParaRPr lang="el-GR" altLang="el-GR" sz="3600">
              <a:latin typeface="Calibri" panose="020F0502020204030204" pitchFamily="34" charset="0"/>
              <a:cs typeface="Calibri" panose="020F0502020204030204" pitchFamily="34" charset="0"/>
            </a:endParaRPr>
          </a:p>
        </p:txBody>
      </p:sp>
      <p:pic>
        <p:nvPicPr>
          <p:cNvPr id="10" name="Εικόνα 9">
            <a:extLst>
              <a:ext uri="{FF2B5EF4-FFF2-40B4-BE49-F238E27FC236}">
                <a16:creationId xmlns:a16="http://schemas.microsoft.com/office/drawing/2014/main" id="{69295092-9737-441A-3C95-33036A307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3789364"/>
            <a:ext cx="423068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03">
            <a:extLst>
              <a:ext uri="{FF2B5EF4-FFF2-40B4-BE49-F238E27FC236}">
                <a16:creationId xmlns:a16="http://schemas.microsoft.com/office/drawing/2014/main" id="{9B89D9FA-8102-EA79-F14D-E9CFD530341D}"/>
              </a:ext>
            </a:extLst>
          </p:cNvPr>
          <p:cNvSpPr txBox="1">
            <a:spLocks noChangeArrowheads="1"/>
          </p:cNvSpPr>
          <p:nvPr/>
        </p:nvSpPr>
        <p:spPr bwMode="auto">
          <a:xfrm>
            <a:off x="5519738" y="2132013"/>
            <a:ext cx="1154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1800"/>
              <a:t>  2p</a:t>
            </a:r>
            <a:r>
              <a:rPr lang="en-US" altLang="el-GR" sz="1800" b="1" baseline="-25000"/>
              <a:t>y</a:t>
            </a:r>
            <a:r>
              <a:rPr lang="en-US" altLang="el-GR" sz="1800"/>
              <a:t>-2p</a:t>
            </a:r>
            <a:r>
              <a:rPr lang="en-US" altLang="el-GR" sz="1800" b="1" baseline="-25000"/>
              <a:t>y</a:t>
            </a:r>
            <a:endParaRPr lang="el-GR" altLang="el-GR" sz="1800" b="1" baseline="-25000"/>
          </a:p>
        </p:txBody>
      </p:sp>
      <p:sp>
        <p:nvSpPr>
          <p:cNvPr id="25" name="Text Box 104">
            <a:extLst>
              <a:ext uri="{FF2B5EF4-FFF2-40B4-BE49-F238E27FC236}">
                <a16:creationId xmlns:a16="http://schemas.microsoft.com/office/drawing/2014/main" id="{4B4EECA6-8904-D912-49EE-B74F227E6F9F}"/>
              </a:ext>
            </a:extLst>
          </p:cNvPr>
          <p:cNvSpPr txBox="1">
            <a:spLocks noChangeArrowheads="1"/>
          </p:cNvSpPr>
          <p:nvPr/>
        </p:nvSpPr>
        <p:spPr bwMode="auto">
          <a:xfrm>
            <a:off x="5519738" y="1836738"/>
            <a:ext cx="1154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1800"/>
              <a:t>  2p</a:t>
            </a:r>
            <a:r>
              <a:rPr lang="en-US" altLang="el-GR" sz="1800" b="1" baseline="-25000"/>
              <a:t>z</a:t>
            </a:r>
            <a:r>
              <a:rPr lang="en-US" altLang="el-GR" sz="1800"/>
              <a:t>-2p</a:t>
            </a:r>
            <a:r>
              <a:rPr lang="en-US" altLang="el-GR" sz="1800" b="1" baseline="-25000"/>
              <a:t>z</a:t>
            </a:r>
            <a:endParaRPr lang="el-GR" altLang="el-GR" sz="1800" b="1" baseline="-25000"/>
          </a:p>
        </p:txBody>
      </p:sp>
      <p:sp>
        <p:nvSpPr>
          <p:cNvPr id="26" name="Text Box 102">
            <a:extLst>
              <a:ext uri="{FF2B5EF4-FFF2-40B4-BE49-F238E27FC236}">
                <a16:creationId xmlns:a16="http://schemas.microsoft.com/office/drawing/2014/main" id="{2EC20247-8B0E-5318-E026-1DFCF204B325}"/>
              </a:ext>
            </a:extLst>
          </p:cNvPr>
          <p:cNvSpPr txBox="1">
            <a:spLocks noChangeArrowheads="1"/>
          </p:cNvSpPr>
          <p:nvPr/>
        </p:nvSpPr>
        <p:spPr bwMode="auto">
          <a:xfrm>
            <a:off x="5592764" y="2492376"/>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1800"/>
              <a:t> </a:t>
            </a:r>
            <a:r>
              <a:rPr lang="en-US" altLang="el-GR" sz="1800"/>
              <a:t>sp-sp</a:t>
            </a:r>
            <a:endParaRPr lang="el-GR" altLang="el-GR" sz="1800" b="1" baseline="-25000"/>
          </a:p>
        </p:txBody>
      </p:sp>
      <p:grpSp>
        <p:nvGrpSpPr>
          <p:cNvPr id="27" name="Group 129">
            <a:extLst>
              <a:ext uri="{FF2B5EF4-FFF2-40B4-BE49-F238E27FC236}">
                <a16:creationId xmlns:a16="http://schemas.microsoft.com/office/drawing/2014/main" id="{8F15DBB6-3C36-E2E2-2703-25AB4A3B1EA4}"/>
              </a:ext>
            </a:extLst>
          </p:cNvPr>
          <p:cNvGrpSpPr>
            <a:grpSpLocks/>
          </p:cNvGrpSpPr>
          <p:nvPr/>
        </p:nvGrpSpPr>
        <p:grpSpPr bwMode="auto">
          <a:xfrm>
            <a:off x="2351089" y="1844676"/>
            <a:ext cx="7273925" cy="1311275"/>
            <a:chOff x="1065" y="2115"/>
            <a:chExt cx="4582" cy="826"/>
          </a:xfrm>
        </p:grpSpPr>
        <p:sp>
          <p:nvSpPr>
            <p:cNvPr id="18441" name="Text Box 117">
              <a:extLst>
                <a:ext uri="{FF2B5EF4-FFF2-40B4-BE49-F238E27FC236}">
                  <a16:creationId xmlns:a16="http://schemas.microsoft.com/office/drawing/2014/main" id="{0B7D8C03-C20A-8876-534F-9EBC7DECCE3E}"/>
                </a:ext>
              </a:extLst>
            </p:cNvPr>
            <p:cNvSpPr txBox="1">
              <a:spLocks noChangeArrowheads="1"/>
            </p:cNvSpPr>
            <p:nvPr/>
          </p:nvSpPr>
          <p:spPr bwMode="auto">
            <a:xfrm>
              <a:off x="1065" y="2115"/>
              <a:ext cx="59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8000"/>
                <a:t>H</a:t>
              </a:r>
              <a:endParaRPr lang="el-GR" altLang="el-GR" sz="8000"/>
            </a:p>
          </p:txBody>
        </p:sp>
        <p:sp>
          <p:nvSpPr>
            <p:cNvPr id="18442" name="Text Box 118">
              <a:extLst>
                <a:ext uri="{FF2B5EF4-FFF2-40B4-BE49-F238E27FC236}">
                  <a16:creationId xmlns:a16="http://schemas.microsoft.com/office/drawing/2014/main" id="{5C1E9EEC-B4F6-284D-B8B1-C2BA0C11F73D}"/>
                </a:ext>
              </a:extLst>
            </p:cNvPr>
            <p:cNvSpPr txBox="1">
              <a:spLocks noChangeArrowheads="1"/>
            </p:cNvSpPr>
            <p:nvPr/>
          </p:nvSpPr>
          <p:spPr bwMode="auto">
            <a:xfrm>
              <a:off x="5057" y="2115"/>
              <a:ext cx="59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8000"/>
                <a:t>H</a:t>
              </a:r>
              <a:endParaRPr lang="el-GR" altLang="el-GR" sz="8000"/>
            </a:p>
          </p:txBody>
        </p:sp>
        <p:grpSp>
          <p:nvGrpSpPr>
            <p:cNvPr id="18443" name="Group 96">
              <a:extLst>
                <a:ext uri="{FF2B5EF4-FFF2-40B4-BE49-F238E27FC236}">
                  <a16:creationId xmlns:a16="http://schemas.microsoft.com/office/drawing/2014/main" id="{7468FE98-C4C9-C373-D773-AFD634600F77}"/>
                </a:ext>
              </a:extLst>
            </p:cNvPr>
            <p:cNvGrpSpPr>
              <a:grpSpLocks/>
            </p:cNvGrpSpPr>
            <p:nvPr/>
          </p:nvGrpSpPr>
          <p:grpSpPr bwMode="auto">
            <a:xfrm>
              <a:off x="2425" y="2115"/>
              <a:ext cx="1906" cy="826"/>
              <a:chOff x="2426" y="2886"/>
              <a:chExt cx="1906" cy="826"/>
            </a:xfrm>
          </p:grpSpPr>
          <p:sp>
            <p:nvSpPr>
              <p:cNvPr id="18448" name="Text Box 97">
                <a:extLst>
                  <a:ext uri="{FF2B5EF4-FFF2-40B4-BE49-F238E27FC236}">
                    <a16:creationId xmlns:a16="http://schemas.microsoft.com/office/drawing/2014/main" id="{3AAFEFA4-F363-774E-DDFE-607C864825ED}"/>
                  </a:ext>
                </a:extLst>
              </p:cNvPr>
              <p:cNvSpPr txBox="1">
                <a:spLocks noChangeArrowheads="1"/>
              </p:cNvSpPr>
              <p:nvPr/>
            </p:nvSpPr>
            <p:spPr bwMode="auto">
              <a:xfrm>
                <a:off x="2426" y="2886"/>
                <a:ext cx="545"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8000"/>
                  <a:t>C</a:t>
                </a:r>
                <a:endParaRPr lang="el-GR" altLang="el-GR" sz="8000"/>
              </a:p>
            </p:txBody>
          </p:sp>
          <p:sp>
            <p:nvSpPr>
              <p:cNvPr id="18449" name="Text Box 98">
                <a:extLst>
                  <a:ext uri="{FF2B5EF4-FFF2-40B4-BE49-F238E27FC236}">
                    <a16:creationId xmlns:a16="http://schemas.microsoft.com/office/drawing/2014/main" id="{35F93971-F9FD-A394-0357-608E893E6F55}"/>
                  </a:ext>
                </a:extLst>
              </p:cNvPr>
              <p:cNvSpPr txBox="1">
                <a:spLocks noChangeArrowheads="1"/>
              </p:cNvSpPr>
              <p:nvPr/>
            </p:nvSpPr>
            <p:spPr bwMode="auto">
              <a:xfrm>
                <a:off x="3741" y="2886"/>
                <a:ext cx="59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l-GR" sz="8000"/>
                  <a:t>C</a:t>
                </a:r>
                <a:endParaRPr lang="el-GR" altLang="el-GR" sz="8000"/>
              </a:p>
            </p:txBody>
          </p:sp>
          <p:sp>
            <p:nvSpPr>
              <p:cNvPr id="18450" name="Line 99">
                <a:extLst>
                  <a:ext uri="{FF2B5EF4-FFF2-40B4-BE49-F238E27FC236}">
                    <a16:creationId xmlns:a16="http://schemas.microsoft.com/office/drawing/2014/main" id="{DE7F7F6C-66BA-0B90-7D3D-30C61853D4FB}"/>
                  </a:ext>
                </a:extLst>
              </p:cNvPr>
              <p:cNvSpPr>
                <a:spLocks noChangeShapeType="1"/>
              </p:cNvSpPr>
              <p:nvPr/>
            </p:nvSpPr>
            <p:spPr bwMode="auto">
              <a:xfrm>
                <a:off x="2971" y="3112"/>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8451" name="Line 100">
                <a:extLst>
                  <a:ext uri="{FF2B5EF4-FFF2-40B4-BE49-F238E27FC236}">
                    <a16:creationId xmlns:a16="http://schemas.microsoft.com/office/drawing/2014/main" id="{A0BA4DB0-1C35-361D-9F41-DAEEE232A020}"/>
                  </a:ext>
                </a:extLst>
              </p:cNvPr>
              <p:cNvSpPr>
                <a:spLocks noChangeShapeType="1"/>
              </p:cNvSpPr>
              <p:nvPr/>
            </p:nvSpPr>
            <p:spPr bwMode="auto">
              <a:xfrm>
                <a:off x="2971" y="3307"/>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8452" name="Line 101">
                <a:extLst>
                  <a:ext uri="{FF2B5EF4-FFF2-40B4-BE49-F238E27FC236}">
                    <a16:creationId xmlns:a16="http://schemas.microsoft.com/office/drawing/2014/main" id="{A7514A9B-4902-97B9-7EB8-87832C61214C}"/>
                  </a:ext>
                </a:extLst>
              </p:cNvPr>
              <p:cNvSpPr>
                <a:spLocks noChangeShapeType="1"/>
              </p:cNvSpPr>
              <p:nvPr/>
            </p:nvSpPr>
            <p:spPr bwMode="auto">
              <a:xfrm>
                <a:off x="2971" y="3520"/>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18444" name="Line 105">
              <a:extLst>
                <a:ext uri="{FF2B5EF4-FFF2-40B4-BE49-F238E27FC236}">
                  <a16:creationId xmlns:a16="http://schemas.microsoft.com/office/drawing/2014/main" id="{EB790EC0-19EB-AF9B-1C0E-048C7E388EDC}"/>
                </a:ext>
              </a:extLst>
            </p:cNvPr>
            <p:cNvSpPr>
              <a:spLocks noChangeShapeType="1"/>
            </p:cNvSpPr>
            <p:nvPr/>
          </p:nvSpPr>
          <p:spPr bwMode="auto">
            <a:xfrm flipH="1">
              <a:off x="1610" y="2513"/>
              <a:ext cx="81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8445" name="Line 116">
              <a:extLst>
                <a:ext uri="{FF2B5EF4-FFF2-40B4-BE49-F238E27FC236}">
                  <a16:creationId xmlns:a16="http://schemas.microsoft.com/office/drawing/2014/main" id="{D42963BC-F797-7D2B-A760-9E046C73F75D}"/>
                </a:ext>
              </a:extLst>
            </p:cNvPr>
            <p:cNvSpPr>
              <a:spLocks noChangeShapeType="1"/>
            </p:cNvSpPr>
            <p:nvPr/>
          </p:nvSpPr>
          <p:spPr bwMode="auto">
            <a:xfrm flipH="1">
              <a:off x="4287" y="2513"/>
              <a:ext cx="81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18446" name="Text Box 119">
              <a:extLst>
                <a:ext uri="{FF2B5EF4-FFF2-40B4-BE49-F238E27FC236}">
                  <a16:creationId xmlns:a16="http://schemas.microsoft.com/office/drawing/2014/main" id="{5C9A37F8-3DFC-5B2A-BFE7-89C09F589755}"/>
                </a:ext>
              </a:extLst>
            </p:cNvPr>
            <p:cNvSpPr txBox="1">
              <a:spLocks noChangeArrowheads="1"/>
            </p:cNvSpPr>
            <p:nvPr/>
          </p:nvSpPr>
          <p:spPr bwMode="auto">
            <a:xfrm>
              <a:off x="1746" y="2286"/>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1800"/>
                <a:t> </a:t>
              </a:r>
              <a:r>
                <a:rPr lang="en-US" altLang="el-GR" sz="1800"/>
                <a:t>1s-sp</a:t>
              </a:r>
              <a:endParaRPr lang="el-GR" altLang="el-GR" sz="1800" b="1" baseline="-25000"/>
            </a:p>
          </p:txBody>
        </p:sp>
        <p:sp>
          <p:nvSpPr>
            <p:cNvPr id="18447" name="Text Box 120">
              <a:extLst>
                <a:ext uri="{FF2B5EF4-FFF2-40B4-BE49-F238E27FC236}">
                  <a16:creationId xmlns:a16="http://schemas.microsoft.com/office/drawing/2014/main" id="{A376BAF8-B77F-B4F8-A962-C94BD119B312}"/>
                </a:ext>
              </a:extLst>
            </p:cNvPr>
            <p:cNvSpPr txBox="1">
              <a:spLocks noChangeArrowheads="1"/>
            </p:cNvSpPr>
            <p:nvPr/>
          </p:nvSpPr>
          <p:spPr bwMode="auto">
            <a:xfrm>
              <a:off x="4468" y="2282"/>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1800"/>
                <a:t> </a:t>
              </a:r>
              <a:r>
                <a:rPr lang="en-US" altLang="el-GR" sz="1800"/>
                <a:t>sp-1s</a:t>
              </a:r>
              <a:endParaRPr lang="el-GR" altLang="el-GR" sz="1800" b="1" baseline="-25000"/>
            </a:p>
          </p:txBody>
        </p:sp>
      </p:grpSp>
      <p:sp>
        <p:nvSpPr>
          <p:cNvPr id="18440" name="TextBox 1">
            <a:extLst>
              <a:ext uri="{FF2B5EF4-FFF2-40B4-BE49-F238E27FC236}">
                <a16:creationId xmlns:a16="http://schemas.microsoft.com/office/drawing/2014/main" id="{A5F64AA0-3293-1A0B-B493-64BA269D1A0A}"/>
              </a:ext>
            </a:extLst>
          </p:cNvPr>
          <p:cNvSpPr txBox="1">
            <a:spLocks noChangeArrowheads="1"/>
          </p:cNvSpPr>
          <p:nvPr/>
        </p:nvSpPr>
        <p:spPr bwMode="auto">
          <a:xfrm>
            <a:off x="5159375" y="836614"/>
            <a:ext cx="1296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4000" b="1">
                <a:latin typeface="Calibri" panose="020F0502020204030204" pitchFamily="34" charset="0"/>
                <a:cs typeface="Calibri" panose="020F0502020204030204" pitchFamily="34" charset="0"/>
              </a:rPr>
              <a:t>C</a:t>
            </a:r>
            <a:r>
              <a:rPr lang="en-US" altLang="el-GR" sz="4000" b="1" baseline="-25000">
                <a:latin typeface="Calibri" panose="020F0502020204030204" pitchFamily="34" charset="0"/>
                <a:cs typeface="Calibri" panose="020F0502020204030204" pitchFamily="34" charset="0"/>
              </a:rPr>
              <a:t>2</a:t>
            </a:r>
            <a:r>
              <a:rPr lang="en-US" altLang="el-GR" sz="4000" b="1">
                <a:latin typeface="Calibri" panose="020F0502020204030204" pitchFamily="34" charset="0"/>
                <a:cs typeface="Calibri" panose="020F0502020204030204" pitchFamily="34" charset="0"/>
              </a:rPr>
              <a:t>H</a:t>
            </a:r>
            <a:r>
              <a:rPr lang="en-US" altLang="el-GR" sz="4000" b="1" baseline="-25000">
                <a:latin typeface="Calibri" panose="020F0502020204030204" pitchFamily="34" charset="0"/>
                <a:cs typeface="Calibri" panose="020F0502020204030204" pitchFamily="34" charset="0"/>
              </a:rPr>
              <a:t>2</a:t>
            </a:r>
            <a:endParaRPr lang="el-GR" altLang="el-GR" sz="4000" b="1" baseline="-250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F8B0482B-F750-9936-9830-627546ED7442}"/>
              </a:ext>
            </a:extLst>
          </p:cNvPr>
          <p:cNvSpPr>
            <a:spLocks noGrp="1" noChangeArrowheads="1"/>
          </p:cNvSpPr>
          <p:nvPr>
            <p:ph type="title"/>
          </p:nvPr>
        </p:nvSpPr>
        <p:spPr>
          <a:xfrm>
            <a:off x="1981200" y="44451"/>
            <a:ext cx="8229600" cy="633413"/>
          </a:xfrm>
        </p:spPr>
        <p:txBody>
          <a:bodyPr/>
          <a:lstStyle/>
          <a:p>
            <a:pPr eaLnBrk="1" hangingPunct="1"/>
            <a:r>
              <a:rPr lang="el-GR" altLang="en-GR" sz="3200" b="1" dirty="0">
                <a:solidFill>
                  <a:srgbClr val="0000FF"/>
                </a:solidFill>
              </a:rPr>
              <a:t>ανακεφαλαίωση</a:t>
            </a:r>
          </a:p>
        </p:txBody>
      </p:sp>
      <p:graphicFrame>
        <p:nvGraphicFramePr>
          <p:cNvPr id="22632" name="Group 104">
            <a:extLst>
              <a:ext uri="{FF2B5EF4-FFF2-40B4-BE49-F238E27FC236}">
                <a16:creationId xmlns:a16="http://schemas.microsoft.com/office/drawing/2014/main" id="{AD3C2DC3-D5AD-4443-1453-7147DC649A2A}"/>
              </a:ext>
            </a:extLst>
          </p:cNvPr>
          <p:cNvGraphicFramePr>
            <a:graphicFrameLocks noGrp="1"/>
          </p:cNvGraphicFramePr>
          <p:nvPr/>
        </p:nvGraphicFramePr>
        <p:xfrm>
          <a:off x="1597025" y="1397001"/>
          <a:ext cx="9036050" cy="4608836"/>
        </p:xfrm>
        <a:graphic>
          <a:graphicData uri="http://schemas.openxmlformats.org/drawingml/2006/table">
            <a:tbl>
              <a:tblPr/>
              <a:tblGrid>
                <a:gridCol w="2195513">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gridCol w="3241675">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11889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a:ln>
                            <a:noFill/>
                          </a:ln>
                          <a:solidFill>
                            <a:srgbClr val="0000FF"/>
                          </a:solidFill>
                          <a:effectLst/>
                          <a:latin typeface="Arial" charset="0"/>
                        </a:rPr>
                        <a:t>τροχιακά  που  συμμετέχουν</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a:ln>
                            <a:noFill/>
                          </a:ln>
                          <a:solidFill>
                            <a:srgbClr val="0000FF"/>
                          </a:solidFill>
                          <a:effectLst/>
                          <a:latin typeface="Arial" charset="0"/>
                        </a:rPr>
                        <a:t>είδος  υβριδισμού</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a:ln>
                            <a:noFill/>
                          </a:ln>
                          <a:solidFill>
                            <a:srgbClr val="0000FF"/>
                          </a:solidFill>
                          <a:effectLst/>
                          <a:latin typeface="Arial" charset="0"/>
                        </a:rPr>
                        <a:t>Δεσμοί  στους  οποίους  συμμετέχει  το  άτομο  του  </a:t>
                      </a:r>
                      <a:r>
                        <a:rPr kumimoji="0" lang="en-US" sz="2400" b="1" i="0" u="none" strike="noStrike" cap="none" normalizeH="0" baseline="0">
                          <a:ln>
                            <a:noFill/>
                          </a:ln>
                          <a:solidFill>
                            <a:srgbClr val="0000FF"/>
                          </a:solidFill>
                          <a:effectLst/>
                          <a:latin typeface="Arial" charset="0"/>
                        </a:rPr>
                        <a:t>C</a:t>
                      </a:r>
                      <a:endParaRPr kumimoji="0" lang="el-GR" sz="2400" b="1" i="0" u="none" strike="noStrike" cap="none" normalizeH="0" baseline="0">
                        <a:ln>
                          <a:noFill/>
                        </a:ln>
                        <a:solidFill>
                          <a:srgbClr val="0000FF"/>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a:ln>
                            <a:noFill/>
                          </a:ln>
                          <a:solidFill>
                            <a:srgbClr val="0000FF"/>
                          </a:solidFill>
                          <a:effectLst/>
                          <a:latin typeface="Arial" charset="0"/>
                        </a:rPr>
                        <a:t>γεωμετρία  μορίου</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40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Arial" charset="0"/>
                        </a:rPr>
                        <a:t>ένα </a:t>
                      </a:r>
                      <a:r>
                        <a:rPr kumimoji="0" lang="en-US" sz="2400" b="0" i="0" u="none" strike="noStrike" cap="none" normalizeH="0" baseline="0">
                          <a:ln>
                            <a:noFill/>
                          </a:ln>
                          <a:solidFill>
                            <a:schemeClr val="tx1"/>
                          </a:solidFill>
                          <a:effectLst/>
                          <a:latin typeface="Arial" charset="0"/>
                        </a:rPr>
                        <a:t>s ,</a:t>
                      </a:r>
                      <a:r>
                        <a:rPr kumimoji="0" lang="el-GR" sz="2400" b="0" i="0" u="none" strike="noStrike" cap="none" normalizeH="0" baseline="0">
                          <a:ln>
                            <a:noFill/>
                          </a:ln>
                          <a:solidFill>
                            <a:schemeClr val="tx1"/>
                          </a:solidFill>
                          <a:effectLst/>
                          <a:latin typeface="Arial" charset="0"/>
                        </a:rPr>
                        <a:t>τρία </a:t>
                      </a:r>
                      <a:r>
                        <a:rPr kumimoji="0" lang="en-US" sz="2400" b="0" i="0" u="none" strike="noStrike" cap="none" normalizeH="0" baseline="0">
                          <a:ln>
                            <a:noFill/>
                          </a:ln>
                          <a:solidFill>
                            <a:schemeClr val="tx1"/>
                          </a:solidFill>
                          <a:effectLst/>
                          <a:latin typeface="Arial" charset="0"/>
                        </a:rPr>
                        <a:t>p</a:t>
                      </a:r>
                      <a:r>
                        <a:rPr kumimoji="0" lang="el-GR" sz="2400" b="0" i="0" u="none" strike="noStrike" cap="none" normalizeH="0" baseline="0">
                          <a:ln>
                            <a:noFill/>
                          </a:ln>
                          <a:solidFill>
                            <a:schemeClr val="tx1"/>
                          </a:solidFill>
                          <a:effectLst/>
                          <a:latin typeface="Arial" charset="0"/>
                        </a:rPr>
                        <a:t>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Times New Roman" pitchFamily="18" charset="0"/>
                          <a:cs typeface="Arial" charset="0"/>
                        </a:rPr>
                        <a:t>sp</a:t>
                      </a:r>
                      <a:r>
                        <a:rPr kumimoji="0" lang="en-US" sz="2400" b="0" i="0" u="none" strike="noStrike" cap="none" normalizeH="0" baseline="30000">
                          <a:ln>
                            <a:noFill/>
                          </a:ln>
                          <a:solidFill>
                            <a:srgbClr val="000000"/>
                          </a:solidFill>
                          <a:effectLst/>
                          <a:latin typeface="Arial" charset="0"/>
                          <a:ea typeface="Times New Roman" pitchFamily="18" charset="0"/>
                          <a:cs typeface="Arial" charset="0"/>
                        </a:rPr>
                        <a:t>3</a:t>
                      </a:r>
                      <a:endParaRPr kumimoji="0" lang="el-GR" sz="2400" b="0" i="0" u="none" strike="noStrike" cap="none" normalizeH="0" baseline="0">
                        <a:ln>
                          <a:noFill/>
                        </a:ln>
                        <a:solidFill>
                          <a:srgbClr val="000000"/>
                        </a:solidFill>
                        <a:effectLst/>
                        <a:latin typeface="Arial" charset="0"/>
                        <a:ea typeface="Times New Roman" pitchFamily="18" charset="0"/>
                        <a:cs typeface="Arial"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Arial" charset="0"/>
                        </a:rPr>
                        <a:t>μόνο  απλοί (4)</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rPr>
                        <a:t>Τετράεδρο</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rPr>
                        <a:t>Γωνία 109,5</a:t>
                      </a:r>
                      <a:r>
                        <a:rPr kumimoji="0" lang="el-GR" sz="2400" b="0" i="0" u="none" strike="noStrike" cap="none" normalizeH="0" baseline="30000" dirty="0">
                          <a:ln>
                            <a:noFill/>
                          </a:ln>
                          <a:solidFill>
                            <a:schemeClr val="tx1"/>
                          </a:solidFill>
                          <a:effectLst/>
                          <a:latin typeface="Arial" charset="0"/>
                        </a:rPr>
                        <a:t>ο</a:t>
                      </a:r>
                      <a:endParaRPr kumimoji="0" lang="el-GR" sz="2400" b="0" i="0" u="none" strike="noStrike" cap="none" normalizeH="0" baseline="0" dirty="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Arial" charset="0"/>
                        </a:rPr>
                        <a:t>ένα </a:t>
                      </a:r>
                      <a:r>
                        <a:rPr kumimoji="0" lang="en-US" sz="2400" b="0" i="0" u="none" strike="noStrike" cap="none" normalizeH="0" baseline="0">
                          <a:ln>
                            <a:noFill/>
                          </a:ln>
                          <a:solidFill>
                            <a:schemeClr val="tx1"/>
                          </a:solidFill>
                          <a:effectLst/>
                          <a:latin typeface="Arial" charset="0"/>
                        </a:rPr>
                        <a:t>s, </a:t>
                      </a:r>
                      <a:r>
                        <a:rPr kumimoji="0" lang="el-GR" sz="2400" b="0" i="0" u="none" strike="noStrike" cap="none" normalizeH="0" baseline="0">
                          <a:ln>
                            <a:noFill/>
                          </a:ln>
                          <a:solidFill>
                            <a:schemeClr val="tx1"/>
                          </a:solidFill>
                          <a:effectLst/>
                          <a:latin typeface="Arial" charset="0"/>
                        </a:rPr>
                        <a:t>δυο </a:t>
                      </a:r>
                      <a:r>
                        <a:rPr kumimoji="0" lang="en-US" sz="2400" b="0" i="0" u="none" strike="noStrike" cap="none" normalizeH="0" baseline="0">
                          <a:ln>
                            <a:noFill/>
                          </a:ln>
                          <a:solidFill>
                            <a:schemeClr val="tx1"/>
                          </a:solidFill>
                          <a:effectLst/>
                          <a:latin typeface="Arial" charset="0"/>
                        </a:rPr>
                        <a:t>p</a:t>
                      </a:r>
                      <a:r>
                        <a:rPr kumimoji="0" lang="el-GR" sz="2400" b="0" i="0" u="none" strike="noStrike" cap="none" normalizeH="0" baseline="0">
                          <a:ln>
                            <a:noFill/>
                          </a:ln>
                          <a:solidFill>
                            <a:schemeClr val="tx1"/>
                          </a:solidFill>
                          <a:effectLst/>
                          <a:latin typeface="Arial" charset="0"/>
                        </a:rPr>
                        <a:t>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Times New Roman" pitchFamily="18" charset="0"/>
                          <a:cs typeface="Arial" charset="0"/>
                        </a:rPr>
                        <a:t>sp</a:t>
                      </a:r>
                      <a:r>
                        <a:rPr kumimoji="0" lang="en-US" sz="24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l-GR" sz="2400" b="0" i="0" u="none" strike="noStrike" cap="none" normalizeH="0" baseline="0">
                        <a:ln>
                          <a:noFill/>
                        </a:ln>
                        <a:solidFill>
                          <a:srgbClr val="000000"/>
                        </a:solidFill>
                        <a:effectLst/>
                        <a:latin typeface="Arial" charset="0"/>
                        <a:ea typeface="Times New Roman" pitchFamily="18" charset="0"/>
                        <a:cs typeface="Arial"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Arial" charset="0"/>
                        </a:rPr>
                        <a:t>ένας  διπλός, δυο   απλοί</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rPr>
                        <a:t>επίπεδη  τριγωνική</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rPr>
                        <a:t>Γωνία 120</a:t>
                      </a:r>
                      <a:r>
                        <a:rPr kumimoji="0" lang="el-GR" sz="2400" b="0" i="0" u="none" strike="noStrike" cap="none" normalizeH="0" baseline="30000" dirty="0">
                          <a:ln>
                            <a:noFill/>
                          </a:ln>
                          <a:solidFill>
                            <a:schemeClr val="tx1"/>
                          </a:solidFill>
                          <a:effectLst/>
                          <a:latin typeface="Arial" charset="0"/>
                        </a:rPr>
                        <a:t>0</a:t>
                      </a:r>
                      <a:endParaRPr kumimoji="0" lang="el-GR" sz="2400" b="0" i="0" u="none" strike="noStrike" cap="none" normalizeH="0" baseline="0" dirty="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Arial" charset="0"/>
                        </a:rPr>
                        <a:t>ένα </a:t>
                      </a:r>
                      <a:r>
                        <a:rPr kumimoji="0" lang="en-US" sz="2400" b="0" i="0" u="none" strike="noStrike" cap="none" normalizeH="0" baseline="0">
                          <a:ln>
                            <a:noFill/>
                          </a:ln>
                          <a:solidFill>
                            <a:schemeClr val="tx1"/>
                          </a:solidFill>
                          <a:effectLst/>
                          <a:latin typeface="Arial" charset="0"/>
                        </a:rPr>
                        <a:t>s, </a:t>
                      </a:r>
                      <a:r>
                        <a:rPr kumimoji="0" lang="el-GR" sz="2400" b="0" i="0" u="none" strike="noStrike" cap="none" normalizeH="0" baseline="0">
                          <a:ln>
                            <a:noFill/>
                          </a:ln>
                          <a:solidFill>
                            <a:schemeClr val="tx1"/>
                          </a:solidFill>
                          <a:effectLst/>
                          <a:latin typeface="Arial" charset="0"/>
                        </a:rPr>
                        <a:t>ένα</a:t>
                      </a:r>
                      <a:r>
                        <a:rPr kumimoji="0" lang="en-US" sz="2400" b="0" i="0" u="none" strike="noStrike" cap="none" normalizeH="0" baseline="0">
                          <a:ln>
                            <a:noFill/>
                          </a:ln>
                          <a:solidFill>
                            <a:schemeClr val="tx1"/>
                          </a:solidFill>
                          <a:effectLst/>
                          <a:latin typeface="Arial" charset="0"/>
                        </a:rPr>
                        <a:t> p</a:t>
                      </a:r>
                      <a:r>
                        <a:rPr kumimoji="0" lang="el-GR" sz="2400" b="0" i="0" u="none" strike="noStrike" cap="none" normalizeH="0" baseline="0">
                          <a:ln>
                            <a:noFill/>
                          </a:ln>
                          <a:solidFill>
                            <a:schemeClr val="tx1"/>
                          </a:solidFill>
                          <a:effectLst/>
                          <a:latin typeface="Arial" charset="0"/>
                        </a:rPr>
                        <a:t>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Times New Roman" pitchFamily="18" charset="0"/>
                          <a:cs typeface="Arial" charset="0"/>
                        </a:rPr>
                        <a:t>sp</a:t>
                      </a:r>
                      <a:endParaRPr kumimoji="0" lang="el-GR" sz="2400" b="0" i="0" u="none" strike="noStrike" cap="none" normalizeH="0" baseline="0">
                        <a:ln>
                          <a:noFill/>
                        </a:ln>
                        <a:solidFill>
                          <a:srgbClr val="000000"/>
                        </a:solidFill>
                        <a:effectLst/>
                        <a:latin typeface="Arial" charset="0"/>
                        <a:ea typeface="Times New Roman" pitchFamily="18" charset="0"/>
                        <a:cs typeface="Arial"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Arial" charset="0"/>
                        </a:rPr>
                        <a:t>ένας τριπλός, ένας  απλός</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rPr>
                        <a:t>Γραμμική</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rPr>
                        <a:t>Γωνία 180</a:t>
                      </a:r>
                      <a:r>
                        <a:rPr kumimoji="0" lang="el-GR" sz="2400" b="0" i="0" u="none" strike="noStrike" cap="none" normalizeH="0" baseline="30000" dirty="0">
                          <a:ln>
                            <a:noFill/>
                          </a:ln>
                          <a:solidFill>
                            <a:schemeClr val="tx1"/>
                          </a:solidFill>
                          <a:effectLst/>
                          <a:latin typeface="Arial" charset="0"/>
                        </a:rPr>
                        <a:t>0</a:t>
                      </a:r>
                      <a:r>
                        <a:rPr kumimoji="0" lang="el-GR" sz="2400" b="0" i="0" u="none" strike="noStrike" cap="none" normalizeH="0" baseline="0" dirty="0">
                          <a:ln>
                            <a:noFill/>
                          </a:ln>
                          <a:solidFill>
                            <a:schemeClr val="tx1"/>
                          </a:solidFill>
                          <a:effectLst/>
                          <a:latin typeface="Arial" charset="0"/>
                        </a:rPr>
                        <a:t> </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633" name="Text Box 105">
            <a:extLst>
              <a:ext uri="{FF2B5EF4-FFF2-40B4-BE49-F238E27FC236}">
                <a16:creationId xmlns:a16="http://schemas.microsoft.com/office/drawing/2014/main" id="{65781634-3975-32AB-493D-345E142495D5}"/>
              </a:ext>
            </a:extLst>
          </p:cNvPr>
          <p:cNvSpPr txBox="1">
            <a:spLocks noChangeArrowheads="1"/>
          </p:cNvSpPr>
          <p:nvPr/>
        </p:nvSpPr>
        <p:spPr bwMode="auto">
          <a:xfrm>
            <a:off x="3143250" y="765175"/>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l-GR" altLang="en-GR" sz="2400" b="1">
                <a:solidFill>
                  <a:srgbClr val="0000FF"/>
                </a:solidFill>
              </a:rPr>
              <a:t>ΥΒΡΙΔΙΣΜΟΣ  ΣΤΟΝ  ΑΝΘΡΑΚΑ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633">
                                            <p:txEl>
                                              <p:pRg st="0" end="0"/>
                                            </p:txEl>
                                          </p:spTgt>
                                        </p:tgtEl>
                                        <p:attrNameLst>
                                          <p:attrName>style.visibility</p:attrName>
                                        </p:attrNameLst>
                                      </p:cBhvr>
                                      <p:to>
                                        <p:strVal val="visible"/>
                                      </p:to>
                                    </p:set>
                                    <p:animEffect transition="in" filter="fade">
                                      <p:cBhvr>
                                        <p:cTn id="7" dur="2000"/>
                                        <p:tgtEl>
                                          <p:spTgt spid="226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632"/>
                                        </p:tgtEl>
                                        <p:attrNameLst>
                                          <p:attrName>style.visibility</p:attrName>
                                        </p:attrNameLst>
                                      </p:cBhvr>
                                      <p:to>
                                        <p:strVal val="visible"/>
                                      </p:to>
                                    </p:set>
                                    <p:animEffect transition="in" filter="blinds(horizontal)">
                                      <p:cBhvr>
                                        <p:cTn id="12" dur="500"/>
                                        <p:tgtEl>
                                          <p:spTgt spid="22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77EE-EACA-6E87-CD79-418569AB9CF4}"/>
              </a:ext>
            </a:extLst>
          </p:cNvPr>
          <p:cNvSpPr>
            <a:spLocks noGrp="1"/>
          </p:cNvSpPr>
          <p:nvPr>
            <p:ph type="title"/>
          </p:nvPr>
        </p:nvSpPr>
        <p:spPr/>
        <p:txBody>
          <a:bodyPr/>
          <a:lstStyle/>
          <a:p>
            <a:r>
              <a:rPr lang="el-GR" dirty="0"/>
              <a:t>Μοριακά τροχιακά στο μόριο του υδρογόνου</a:t>
            </a:r>
            <a:endParaRPr lang="en-GR" dirty="0"/>
          </a:p>
        </p:txBody>
      </p:sp>
      <p:pic>
        <p:nvPicPr>
          <p:cNvPr id="5" name="Content Placeholder 4">
            <a:extLst>
              <a:ext uri="{FF2B5EF4-FFF2-40B4-BE49-F238E27FC236}">
                <a16:creationId xmlns:a16="http://schemas.microsoft.com/office/drawing/2014/main" id="{EA4DBC1E-91FB-C4EB-CED9-15A945B437B9}"/>
              </a:ext>
            </a:extLst>
          </p:cNvPr>
          <p:cNvPicPr>
            <a:picLocks noGrp="1" noChangeAspect="1"/>
          </p:cNvPicPr>
          <p:nvPr>
            <p:ph idx="1"/>
          </p:nvPr>
        </p:nvPicPr>
        <p:blipFill>
          <a:blip r:embed="rId2"/>
          <a:stretch>
            <a:fillRect/>
          </a:stretch>
        </p:blipFill>
        <p:spPr>
          <a:xfrm>
            <a:off x="2545492" y="1690689"/>
            <a:ext cx="7661189" cy="4802186"/>
          </a:xfrm>
          <a:prstGeom prst="rect">
            <a:avLst/>
          </a:prstGeom>
        </p:spPr>
      </p:pic>
    </p:spTree>
    <p:extLst>
      <p:ext uri="{BB962C8B-B14F-4D97-AF65-F5344CB8AC3E}">
        <p14:creationId xmlns:p14="http://schemas.microsoft.com/office/powerpoint/2010/main" val="230326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454E-5B22-03BA-A278-8EB67CFD7984}"/>
              </a:ext>
            </a:extLst>
          </p:cNvPr>
          <p:cNvSpPr>
            <a:spLocks noGrp="1"/>
          </p:cNvSpPr>
          <p:nvPr>
            <p:ph type="title"/>
          </p:nvPr>
        </p:nvSpPr>
        <p:spPr/>
        <p:txBody>
          <a:bodyPr/>
          <a:lstStyle/>
          <a:p>
            <a:r>
              <a:rPr lang="el-GR" altLang="en-GR" sz="4400" b="1" dirty="0">
                <a:solidFill>
                  <a:srgbClr val="0000FF"/>
                </a:solidFill>
              </a:rPr>
              <a:t>Θεωρία  δεσμού  σθένους</a:t>
            </a:r>
            <a:endParaRPr lang="en-GR" dirty="0"/>
          </a:p>
        </p:txBody>
      </p:sp>
      <p:sp>
        <p:nvSpPr>
          <p:cNvPr id="3" name="Content Placeholder 2">
            <a:extLst>
              <a:ext uri="{FF2B5EF4-FFF2-40B4-BE49-F238E27FC236}">
                <a16:creationId xmlns:a16="http://schemas.microsoft.com/office/drawing/2014/main" id="{0F01208C-3521-019B-26C9-8C7B96D0AED1}"/>
              </a:ext>
            </a:extLst>
          </p:cNvPr>
          <p:cNvSpPr>
            <a:spLocks noGrp="1"/>
          </p:cNvSpPr>
          <p:nvPr>
            <p:ph idx="1"/>
          </p:nvPr>
        </p:nvSpPr>
        <p:spPr/>
        <p:txBody>
          <a:bodyPr>
            <a:normAutofit fontScale="92500"/>
          </a:bodyPr>
          <a:lstStyle/>
          <a:p>
            <a:pPr eaLnBrk="1" hangingPunct="1">
              <a:spcBef>
                <a:spcPct val="50000"/>
              </a:spcBef>
              <a:buClr>
                <a:srgbClr val="0000FF"/>
              </a:buClr>
              <a:buFont typeface="Wingdings" pitchFamily="2" charset="2"/>
              <a:buChar char="q"/>
            </a:pPr>
            <a:r>
              <a:rPr lang="el-GR" altLang="en-GR" sz="2000" dirty="0"/>
              <a:t> </a:t>
            </a:r>
            <a:r>
              <a:rPr lang="el-GR" altLang="en-GR" sz="2800" dirty="0" err="1"/>
              <a:t>Αλληλεπικάλυψη</a:t>
            </a:r>
            <a:r>
              <a:rPr lang="el-GR" altLang="en-GR" sz="2800" dirty="0"/>
              <a:t>  τροχιακών της στιβάδας σθένους  του  ενός  ατόμου  με  τροχιακά  της  στιβάδας  σθένους  του  άλλου  ατόμου.  </a:t>
            </a:r>
          </a:p>
          <a:p>
            <a:pPr eaLnBrk="1" hangingPunct="1">
              <a:spcBef>
                <a:spcPct val="50000"/>
              </a:spcBef>
              <a:buClr>
                <a:srgbClr val="0000FF"/>
              </a:buClr>
              <a:buFont typeface="Wingdings" pitchFamily="2" charset="2"/>
              <a:buChar char="q"/>
            </a:pPr>
            <a:r>
              <a:rPr lang="el-GR" altLang="en-GR" sz="2800" dirty="0"/>
              <a:t>  Αλληλεπικαλύπτονται  τροχιακά  που   περιέχουν   μονήρη  ηλεκτρόνια. </a:t>
            </a:r>
          </a:p>
          <a:p>
            <a:pPr eaLnBrk="1" hangingPunct="1">
              <a:spcBef>
                <a:spcPct val="50000"/>
              </a:spcBef>
              <a:buClr>
                <a:srgbClr val="0000FF"/>
              </a:buClr>
              <a:buFont typeface="Wingdings" pitchFamily="2" charset="2"/>
              <a:buChar char="q"/>
            </a:pPr>
            <a:r>
              <a:rPr lang="el-GR" altLang="en-GR" sz="2800" dirty="0"/>
              <a:t> Από  την  </a:t>
            </a:r>
            <a:r>
              <a:rPr lang="el-GR" altLang="en-GR" sz="2800" dirty="0" err="1"/>
              <a:t>αλληλεπικάλυψη</a:t>
            </a:r>
            <a:r>
              <a:rPr lang="el-GR" altLang="en-GR" sz="2800" dirty="0"/>
              <a:t>  προκύπτει  κοινό  ζεύγος  ηλεκτρονίων με  </a:t>
            </a:r>
            <a:r>
              <a:rPr lang="el-GR" altLang="en-GR" sz="2800" dirty="0" err="1"/>
              <a:t>αντιπαράλληλα</a:t>
            </a:r>
            <a:r>
              <a:rPr lang="el-GR" altLang="en-GR" sz="2800" dirty="0"/>
              <a:t>  </a:t>
            </a:r>
            <a:r>
              <a:rPr lang="en-US" altLang="en-GR" sz="2800" dirty="0"/>
              <a:t>spin.</a:t>
            </a:r>
            <a:r>
              <a:rPr lang="el-GR" altLang="en-GR" sz="2800" dirty="0"/>
              <a:t> </a:t>
            </a:r>
            <a:endParaRPr lang="en-US" altLang="en-GR" sz="2800" dirty="0"/>
          </a:p>
          <a:p>
            <a:pPr eaLnBrk="1" hangingPunct="1">
              <a:spcBef>
                <a:spcPct val="50000"/>
              </a:spcBef>
              <a:buClr>
                <a:srgbClr val="0000FF"/>
              </a:buClr>
              <a:buFont typeface="Wingdings" pitchFamily="2" charset="2"/>
              <a:buChar char="q"/>
            </a:pPr>
            <a:r>
              <a:rPr lang="en-US" altLang="en-GR" sz="2800" dirty="0"/>
              <a:t> </a:t>
            </a:r>
            <a:r>
              <a:rPr lang="el-GR" altLang="en-GR" sz="2800" dirty="0"/>
              <a:t>Το  κοινό ζεύγος έλκεται  από  τους πυρήνες  των  δυο  ατόμων  και  οδηγεί  στην  ανάπτυξη  δεσμού μεταξύ  τους.</a:t>
            </a:r>
          </a:p>
          <a:p>
            <a:pPr eaLnBrk="1" hangingPunct="1">
              <a:spcBef>
                <a:spcPct val="50000"/>
              </a:spcBef>
              <a:buClr>
                <a:srgbClr val="0000FF"/>
              </a:buClr>
              <a:buFont typeface="Wingdings" pitchFamily="2" charset="2"/>
              <a:buChar char="q"/>
            </a:pPr>
            <a:r>
              <a:rPr lang="el-GR" altLang="en-GR" sz="2800" dirty="0"/>
              <a:t> Όσο μεγαλύτερος  ο  βαθμός  </a:t>
            </a:r>
            <a:r>
              <a:rPr lang="el-GR" altLang="en-GR" sz="2800" dirty="0" err="1"/>
              <a:t>αλληλεπικάλυψης</a:t>
            </a:r>
            <a:r>
              <a:rPr lang="el-GR" altLang="en-GR" sz="2800" dirty="0"/>
              <a:t>, τόσο  ισχυρότερος  ο  δεσμός</a:t>
            </a:r>
            <a:endParaRPr lang="en-GR" dirty="0"/>
          </a:p>
        </p:txBody>
      </p:sp>
    </p:spTree>
    <p:extLst>
      <p:ext uri="{BB962C8B-B14F-4D97-AF65-F5344CB8AC3E}">
        <p14:creationId xmlns:p14="http://schemas.microsoft.com/office/powerpoint/2010/main" val="314851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3FAE-2519-9F1B-FD26-4CA8F279BA32}"/>
              </a:ext>
            </a:extLst>
          </p:cNvPr>
          <p:cNvSpPr>
            <a:spLocks noGrp="1"/>
          </p:cNvSpPr>
          <p:nvPr>
            <p:ph type="title"/>
          </p:nvPr>
        </p:nvSpPr>
        <p:spPr/>
        <p:txBody>
          <a:bodyPr>
            <a:normAutofit fontScale="90000"/>
          </a:bodyPr>
          <a:lstStyle/>
          <a:p>
            <a:r>
              <a:rPr lang="el-GR" dirty="0"/>
              <a:t>μήκος δεσμού ε</a:t>
            </a:r>
            <a:r>
              <a:rPr lang="en-US" dirty="0" err="1"/>
              <a:t>ί</a:t>
            </a:r>
            <a:r>
              <a:rPr lang="el-GR" dirty="0"/>
              <a:t>ναι</a:t>
            </a:r>
            <a:r>
              <a:rPr lang="en-US" dirty="0"/>
              <a:t>:</a:t>
            </a:r>
            <a:br>
              <a:rPr lang="en-US" dirty="0"/>
            </a:br>
            <a:r>
              <a:rPr lang="el-GR" sz="3600" dirty="0"/>
              <a:t>η </a:t>
            </a:r>
            <a:r>
              <a:rPr lang="el-GR" sz="3600" dirty="0" err="1"/>
              <a:t>απ</a:t>
            </a:r>
            <a:r>
              <a:rPr lang="en-US" sz="3600" dirty="0" err="1"/>
              <a:t>ό</a:t>
            </a:r>
            <a:r>
              <a:rPr lang="el-GR" sz="3600" dirty="0" err="1"/>
              <a:t>σταση</a:t>
            </a:r>
            <a:r>
              <a:rPr lang="el-GR" sz="3600" dirty="0"/>
              <a:t> μεταξύ των πυρήνων όπου επιτυγχάνεται η ελαχίστη ενέργεια</a:t>
            </a:r>
            <a:endParaRPr lang="en-GR" sz="3600" dirty="0"/>
          </a:p>
        </p:txBody>
      </p:sp>
      <p:pic>
        <p:nvPicPr>
          <p:cNvPr id="6" name="Content Placeholder 5">
            <a:extLst>
              <a:ext uri="{FF2B5EF4-FFF2-40B4-BE49-F238E27FC236}">
                <a16:creationId xmlns:a16="http://schemas.microsoft.com/office/drawing/2014/main" id="{6500F504-0F7A-3B47-C97A-7704A9D396FC}"/>
              </a:ext>
            </a:extLst>
          </p:cNvPr>
          <p:cNvPicPr>
            <a:picLocks noGrp="1" noChangeAspect="1"/>
          </p:cNvPicPr>
          <p:nvPr>
            <p:ph idx="1"/>
          </p:nvPr>
        </p:nvPicPr>
        <p:blipFill>
          <a:blip r:embed="rId2"/>
          <a:stretch>
            <a:fillRect/>
          </a:stretch>
        </p:blipFill>
        <p:spPr>
          <a:xfrm>
            <a:off x="2224216" y="1690689"/>
            <a:ext cx="8550876" cy="4802186"/>
          </a:xfrm>
          <a:prstGeom prst="rect">
            <a:avLst/>
          </a:prstGeom>
        </p:spPr>
      </p:pic>
    </p:spTree>
    <p:extLst>
      <p:ext uri="{BB962C8B-B14F-4D97-AF65-F5344CB8AC3E}">
        <p14:creationId xmlns:p14="http://schemas.microsoft.com/office/powerpoint/2010/main" val="210719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18DE6FF0-AEFA-0B18-7364-F785DCD95D7B}"/>
              </a:ext>
            </a:extLst>
          </p:cNvPr>
          <p:cNvSpPr>
            <a:spLocks noGrp="1" noChangeArrowheads="1"/>
          </p:cNvSpPr>
          <p:nvPr>
            <p:ph type="title"/>
          </p:nvPr>
        </p:nvSpPr>
        <p:spPr>
          <a:xfrm>
            <a:off x="1981200" y="-26988"/>
            <a:ext cx="8229600" cy="503238"/>
          </a:xfrm>
        </p:spPr>
        <p:txBody>
          <a:bodyPr>
            <a:noAutofit/>
          </a:bodyPr>
          <a:lstStyle/>
          <a:p>
            <a:pPr eaLnBrk="1" hangingPunct="1"/>
            <a:r>
              <a:rPr lang="el-GR" altLang="en-GR" sz="3600" b="1" dirty="0">
                <a:solidFill>
                  <a:srgbClr val="0000FF"/>
                </a:solidFill>
              </a:rPr>
              <a:t>       </a:t>
            </a:r>
            <a:r>
              <a:rPr lang="el-GR" altLang="en-GR" sz="2800" b="1" dirty="0">
                <a:solidFill>
                  <a:srgbClr val="0000FF"/>
                </a:solidFill>
              </a:rPr>
              <a:t>σ  δεσμοί σχηματίζονται στις εξής περιπτώσεις</a:t>
            </a:r>
          </a:p>
        </p:txBody>
      </p:sp>
      <p:grpSp>
        <p:nvGrpSpPr>
          <p:cNvPr id="2" name="Group 39">
            <a:extLst>
              <a:ext uri="{FF2B5EF4-FFF2-40B4-BE49-F238E27FC236}">
                <a16:creationId xmlns:a16="http://schemas.microsoft.com/office/drawing/2014/main" id="{070EDC70-5914-EFCA-FFC4-2934B7884F1C}"/>
              </a:ext>
            </a:extLst>
          </p:cNvPr>
          <p:cNvGrpSpPr>
            <a:grpSpLocks/>
          </p:cNvGrpSpPr>
          <p:nvPr/>
        </p:nvGrpSpPr>
        <p:grpSpPr bwMode="auto">
          <a:xfrm>
            <a:off x="1560513" y="3140079"/>
            <a:ext cx="8856662" cy="969963"/>
            <a:chOff x="23" y="3158"/>
            <a:chExt cx="5579" cy="611"/>
          </a:xfrm>
        </p:grpSpPr>
        <p:pic>
          <p:nvPicPr>
            <p:cNvPr id="4134" name="Picture 19">
              <a:extLst>
                <a:ext uri="{FF2B5EF4-FFF2-40B4-BE49-F238E27FC236}">
                  <a16:creationId xmlns:a16="http://schemas.microsoft.com/office/drawing/2014/main" id="{1FBCCC45-FD9A-4272-E28C-2C3367872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 y="3174"/>
              <a:ext cx="1135"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20">
              <a:extLst>
                <a:ext uri="{FF2B5EF4-FFF2-40B4-BE49-F238E27FC236}">
                  <a16:creationId xmlns:a16="http://schemas.microsoft.com/office/drawing/2014/main" id="{4FF3B582-292D-9362-F45F-A6A46779B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 y="3158"/>
              <a:ext cx="112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21">
              <a:extLst>
                <a:ext uri="{FF2B5EF4-FFF2-40B4-BE49-F238E27FC236}">
                  <a16:creationId xmlns:a16="http://schemas.microsoft.com/office/drawing/2014/main" id="{195363BC-0499-D73E-54F8-E73D8279E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 y="3158"/>
              <a:ext cx="2076"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 name="Text Box 22">
              <a:extLst>
                <a:ext uri="{FF2B5EF4-FFF2-40B4-BE49-F238E27FC236}">
                  <a16:creationId xmlns:a16="http://schemas.microsoft.com/office/drawing/2014/main" id="{97A279E5-7144-4DC4-C3B1-4A518B31E819}"/>
                </a:ext>
              </a:extLst>
            </p:cNvPr>
            <p:cNvSpPr txBox="1">
              <a:spLocks noChangeArrowheads="1"/>
            </p:cNvSpPr>
            <p:nvPr/>
          </p:nvSpPr>
          <p:spPr bwMode="auto">
            <a:xfrm>
              <a:off x="1202" y="3249"/>
              <a:ext cx="2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000" b="1"/>
                <a:t>+</a:t>
              </a:r>
              <a:endParaRPr lang="el-GR" altLang="en-GR" sz="2000" b="1"/>
            </a:p>
          </p:txBody>
        </p:sp>
        <p:sp>
          <p:nvSpPr>
            <p:cNvPr id="4138" name="Line 27">
              <a:extLst>
                <a:ext uri="{FF2B5EF4-FFF2-40B4-BE49-F238E27FC236}">
                  <a16:creationId xmlns:a16="http://schemas.microsoft.com/office/drawing/2014/main" id="{476CB023-6FB8-4619-5A7E-1814907C4809}"/>
                </a:ext>
              </a:extLst>
            </p:cNvPr>
            <p:cNvSpPr>
              <a:spLocks noChangeShapeType="1"/>
            </p:cNvSpPr>
            <p:nvPr/>
          </p:nvSpPr>
          <p:spPr bwMode="auto">
            <a:xfrm flipV="1">
              <a:off x="2744" y="3340"/>
              <a:ext cx="68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sz="2000"/>
            </a:p>
          </p:txBody>
        </p:sp>
        <p:sp>
          <p:nvSpPr>
            <p:cNvPr id="4139" name="Text Box 32">
              <a:extLst>
                <a:ext uri="{FF2B5EF4-FFF2-40B4-BE49-F238E27FC236}">
                  <a16:creationId xmlns:a16="http://schemas.microsoft.com/office/drawing/2014/main" id="{AB5B9144-937F-CC01-F003-4798C8804480}"/>
                </a:ext>
              </a:extLst>
            </p:cNvPr>
            <p:cNvSpPr txBox="1">
              <a:spLocks noChangeArrowheads="1"/>
            </p:cNvSpPr>
            <p:nvPr/>
          </p:nvSpPr>
          <p:spPr bwMode="auto">
            <a:xfrm>
              <a:off x="1973" y="3426"/>
              <a:ext cx="2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000"/>
                <a:t>p</a:t>
              </a:r>
              <a:endParaRPr lang="el-GR" altLang="en-GR" sz="2000"/>
            </a:p>
          </p:txBody>
        </p:sp>
        <p:sp>
          <p:nvSpPr>
            <p:cNvPr id="4140" name="Text Box 33">
              <a:extLst>
                <a:ext uri="{FF2B5EF4-FFF2-40B4-BE49-F238E27FC236}">
                  <a16:creationId xmlns:a16="http://schemas.microsoft.com/office/drawing/2014/main" id="{AD573A10-9A8D-D4A3-B6F5-2AC60B88AF06}"/>
                </a:ext>
              </a:extLst>
            </p:cNvPr>
            <p:cNvSpPr txBox="1">
              <a:spLocks noChangeArrowheads="1"/>
            </p:cNvSpPr>
            <p:nvPr/>
          </p:nvSpPr>
          <p:spPr bwMode="auto">
            <a:xfrm>
              <a:off x="476" y="3430"/>
              <a:ext cx="2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000"/>
                <a:t>p</a:t>
              </a:r>
              <a:endParaRPr lang="el-GR" altLang="en-GR" sz="2000"/>
            </a:p>
          </p:txBody>
        </p:sp>
        <p:sp>
          <p:nvSpPr>
            <p:cNvPr id="4141" name="Text Box 35">
              <a:extLst>
                <a:ext uri="{FF2B5EF4-FFF2-40B4-BE49-F238E27FC236}">
                  <a16:creationId xmlns:a16="http://schemas.microsoft.com/office/drawing/2014/main" id="{740BFBF6-9490-5663-F34B-09343E118B0D}"/>
                </a:ext>
              </a:extLst>
            </p:cNvPr>
            <p:cNvSpPr txBox="1">
              <a:spLocks noChangeArrowheads="1"/>
            </p:cNvSpPr>
            <p:nvPr/>
          </p:nvSpPr>
          <p:spPr bwMode="auto">
            <a:xfrm>
              <a:off x="2996" y="3517"/>
              <a:ext cx="22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2000" dirty="0" err="1"/>
                <a:t>Αλληλεπικάλυψη</a:t>
              </a:r>
              <a:r>
                <a:rPr lang="el-GR" altLang="en-GR" sz="2000" dirty="0"/>
                <a:t>    μετωπική</a:t>
              </a:r>
            </a:p>
          </p:txBody>
        </p:sp>
      </p:grpSp>
      <p:sp>
        <p:nvSpPr>
          <p:cNvPr id="4100" name="Text Box 43">
            <a:extLst>
              <a:ext uri="{FF2B5EF4-FFF2-40B4-BE49-F238E27FC236}">
                <a16:creationId xmlns:a16="http://schemas.microsoft.com/office/drawing/2014/main" id="{4868CCAE-3144-6A7F-2229-F8792CF96CAA}"/>
              </a:ext>
            </a:extLst>
          </p:cNvPr>
          <p:cNvSpPr txBox="1">
            <a:spLocks noChangeArrowheads="1"/>
          </p:cNvSpPr>
          <p:nvPr/>
        </p:nvSpPr>
        <p:spPr bwMode="auto">
          <a:xfrm>
            <a:off x="3556000" y="32321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endParaRPr lang="en-US" altLang="en-GR" sz="1800"/>
          </a:p>
        </p:txBody>
      </p:sp>
      <p:grpSp>
        <p:nvGrpSpPr>
          <p:cNvPr id="3" name="Group 50">
            <a:extLst>
              <a:ext uri="{FF2B5EF4-FFF2-40B4-BE49-F238E27FC236}">
                <a16:creationId xmlns:a16="http://schemas.microsoft.com/office/drawing/2014/main" id="{8B3EAA73-D58C-1607-3977-3579DEBDB67D}"/>
              </a:ext>
            </a:extLst>
          </p:cNvPr>
          <p:cNvGrpSpPr>
            <a:grpSpLocks/>
          </p:cNvGrpSpPr>
          <p:nvPr/>
        </p:nvGrpSpPr>
        <p:grpSpPr bwMode="auto">
          <a:xfrm>
            <a:off x="2351087" y="4581528"/>
            <a:ext cx="8695854" cy="2486026"/>
            <a:chOff x="521" y="2886"/>
            <a:chExt cx="3760" cy="1566"/>
          </a:xfrm>
        </p:grpSpPr>
        <p:pic>
          <p:nvPicPr>
            <p:cNvPr id="4126" name="Picture 40">
              <a:extLst>
                <a:ext uri="{FF2B5EF4-FFF2-40B4-BE49-F238E27FC236}">
                  <a16:creationId xmlns:a16="http://schemas.microsoft.com/office/drawing/2014/main" id="{C9EDCE35-1983-E9DC-8AD5-37148AB20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 y="2886"/>
              <a:ext cx="336"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41">
              <a:extLst>
                <a:ext uri="{FF2B5EF4-FFF2-40B4-BE49-F238E27FC236}">
                  <a16:creationId xmlns:a16="http://schemas.microsoft.com/office/drawing/2014/main" id="{1236951D-34EE-1F4D-4307-A6017DF5DF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 y="2886"/>
              <a:ext cx="343"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42">
              <a:extLst>
                <a:ext uri="{FF2B5EF4-FFF2-40B4-BE49-F238E27FC236}">
                  <a16:creationId xmlns:a16="http://schemas.microsoft.com/office/drawing/2014/main" id="{1B825BB6-C17C-1185-34C5-A75A970152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4" y="2931"/>
              <a:ext cx="544"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Text Box 45">
              <a:extLst>
                <a:ext uri="{FF2B5EF4-FFF2-40B4-BE49-F238E27FC236}">
                  <a16:creationId xmlns:a16="http://schemas.microsoft.com/office/drawing/2014/main" id="{618D0BA0-FC9B-E0C9-4866-8DD2BA66B213}"/>
                </a:ext>
              </a:extLst>
            </p:cNvPr>
            <p:cNvSpPr txBox="1">
              <a:spLocks noChangeArrowheads="1"/>
            </p:cNvSpPr>
            <p:nvPr/>
          </p:nvSpPr>
          <p:spPr bwMode="auto">
            <a:xfrm>
              <a:off x="1020" y="3335"/>
              <a:ext cx="2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2400" b="1"/>
                <a:t>+</a:t>
              </a:r>
            </a:p>
          </p:txBody>
        </p:sp>
        <p:sp>
          <p:nvSpPr>
            <p:cNvPr id="4130" name="Line 46">
              <a:extLst>
                <a:ext uri="{FF2B5EF4-FFF2-40B4-BE49-F238E27FC236}">
                  <a16:creationId xmlns:a16="http://schemas.microsoft.com/office/drawing/2014/main" id="{7C4A3673-2637-414B-403A-3AFDA0BCC3BE}"/>
                </a:ext>
              </a:extLst>
            </p:cNvPr>
            <p:cNvSpPr>
              <a:spLocks noChangeShapeType="1"/>
            </p:cNvSpPr>
            <p:nvPr/>
          </p:nvSpPr>
          <p:spPr bwMode="auto">
            <a:xfrm>
              <a:off x="1791" y="3430"/>
              <a:ext cx="72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sz="2400"/>
            </a:p>
          </p:txBody>
        </p:sp>
        <p:sp>
          <p:nvSpPr>
            <p:cNvPr id="4131" name="Text Box 47">
              <a:extLst>
                <a:ext uri="{FF2B5EF4-FFF2-40B4-BE49-F238E27FC236}">
                  <a16:creationId xmlns:a16="http://schemas.microsoft.com/office/drawing/2014/main" id="{13D97060-0EBD-D2F5-612F-D3C512EB10A7}"/>
                </a:ext>
              </a:extLst>
            </p:cNvPr>
            <p:cNvSpPr txBox="1">
              <a:spLocks noChangeArrowheads="1"/>
            </p:cNvSpPr>
            <p:nvPr/>
          </p:nvSpPr>
          <p:spPr bwMode="auto">
            <a:xfrm>
              <a:off x="566" y="3929"/>
              <a:ext cx="2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algn="ctr" eaLnBrk="1" hangingPunct="1">
                <a:spcBef>
                  <a:spcPct val="50000"/>
                </a:spcBef>
              </a:pPr>
              <a:r>
                <a:rPr lang="en-US" altLang="en-GR" sz="2400"/>
                <a:t>p</a:t>
              </a:r>
              <a:endParaRPr lang="el-GR" altLang="en-GR" sz="2400"/>
            </a:p>
          </p:txBody>
        </p:sp>
        <p:sp>
          <p:nvSpPr>
            <p:cNvPr id="4132" name="Text Box 48">
              <a:extLst>
                <a:ext uri="{FF2B5EF4-FFF2-40B4-BE49-F238E27FC236}">
                  <a16:creationId xmlns:a16="http://schemas.microsoft.com/office/drawing/2014/main" id="{8F4F6D20-6081-0001-FB07-D11BE92F41B7}"/>
                </a:ext>
              </a:extLst>
            </p:cNvPr>
            <p:cNvSpPr txBox="1">
              <a:spLocks noChangeArrowheads="1"/>
            </p:cNvSpPr>
            <p:nvPr/>
          </p:nvSpPr>
          <p:spPr bwMode="auto">
            <a:xfrm>
              <a:off x="1428" y="3929"/>
              <a:ext cx="2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algn="ctr" eaLnBrk="1" hangingPunct="1">
                <a:spcBef>
                  <a:spcPct val="50000"/>
                </a:spcBef>
              </a:pPr>
              <a:r>
                <a:rPr lang="en-US" altLang="en-GR" sz="2400"/>
                <a:t>p</a:t>
              </a:r>
              <a:endParaRPr lang="el-GR" altLang="en-GR" sz="2400"/>
            </a:p>
          </p:txBody>
        </p:sp>
        <p:sp>
          <p:nvSpPr>
            <p:cNvPr id="4133" name="Text Box 49">
              <a:extLst>
                <a:ext uri="{FF2B5EF4-FFF2-40B4-BE49-F238E27FC236}">
                  <a16:creationId xmlns:a16="http://schemas.microsoft.com/office/drawing/2014/main" id="{9A46E0ED-3079-0656-DF13-EDC882C425E8}"/>
                </a:ext>
              </a:extLst>
            </p:cNvPr>
            <p:cNvSpPr txBox="1">
              <a:spLocks noChangeArrowheads="1"/>
            </p:cNvSpPr>
            <p:nvPr/>
          </p:nvSpPr>
          <p:spPr bwMode="auto">
            <a:xfrm>
              <a:off x="2517" y="3929"/>
              <a:ext cx="176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2400" dirty="0"/>
                <a:t> πλευρική </a:t>
              </a:r>
              <a:r>
                <a:rPr lang="el-GR" altLang="en-GR" sz="2400" dirty="0" err="1"/>
                <a:t>αλληλεπικάλυψη</a:t>
              </a:r>
              <a:endParaRPr lang="el-GR" altLang="en-GR" sz="2400" dirty="0"/>
            </a:p>
          </p:txBody>
        </p:sp>
      </p:grpSp>
      <p:grpSp>
        <p:nvGrpSpPr>
          <p:cNvPr id="4" name="Group 54">
            <a:extLst>
              <a:ext uri="{FF2B5EF4-FFF2-40B4-BE49-F238E27FC236}">
                <a16:creationId xmlns:a16="http://schemas.microsoft.com/office/drawing/2014/main" id="{C4FBC677-DEA9-E759-E89A-0F25C6C202E5}"/>
              </a:ext>
            </a:extLst>
          </p:cNvPr>
          <p:cNvGrpSpPr>
            <a:grpSpLocks/>
          </p:cNvGrpSpPr>
          <p:nvPr/>
        </p:nvGrpSpPr>
        <p:grpSpPr bwMode="auto">
          <a:xfrm>
            <a:off x="2208214" y="404814"/>
            <a:ext cx="7704138" cy="1408113"/>
            <a:chOff x="431" y="255"/>
            <a:chExt cx="4853" cy="887"/>
          </a:xfrm>
        </p:grpSpPr>
        <p:grpSp>
          <p:nvGrpSpPr>
            <p:cNvPr id="4115" name="Group 37">
              <a:extLst>
                <a:ext uri="{FF2B5EF4-FFF2-40B4-BE49-F238E27FC236}">
                  <a16:creationId xmlns:a16="http://schemas.microsoft.com/office/drawing/2014/main" id="{E91B6D7E-6B2D-4F47-45FE-A078FD37D033}"/>
                </a:ext>
              </a:extLst>
            </p:cNvPr>
            <p:cNvGrpSpPr>
              <a:grpSpLocks/>
            </p:cNvGrpSpPr>
            <p:nvPr/>
          </p:nvGrpSpPr>
          <p:grpSpPr bwMode="auto">
            <a:xfrm>
              <a:off x="476" y="255"/>
              <a:ext cx="4808" cy="887"/>
              <a:chOff x="476" y="754"/>
              <a:chExt cx="4808" cy="887"/>
            </a:xfrm>
          </p:grpSpPr>
          <p:pic>
            <p:nvPicPr>
              <p:cNvPr id="4118" name="Picture 12">
                <a:extLst>
                  <a:ext uri="{FF2B5EF4-FFF2-40B4-BE49-F238E27FC236}">
                    <a16:creationId xmlns:a16="http://schemas.microsoft.com/office/drawing/2014/main" id="{80ABC9C0-661F-058D-D7C5-E08BA12DB3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 y="799"/>
                <a:ext cx="605"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3">
                <a:extLst>
                  <a:ext uri="{FF2B5EF4-FFF2-40B4-BE49-F238E27FC236}">
                    <a16:creationId xmlns:a16="http://schemas.microsoft.com/office/drawing/2014/main" id="{C1148CBC-23AD-7012-977E-78EB051809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8" y="754"/>
                <a:ext cx="56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4">
                <a:extLst>
                  <a:ext uri="{FF2B5EF4-FFF2-40B4-BE49-F238E27FC236}">
                    <a16:creationId xmlns:a16="http://schemas.microsoft.com/office/drawing/2014/main" id="{8B6597A6-9D3D-DF14-E6A9-1401AF79C9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7" y="754"/>
                <a:ext cx="1008"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Text Box 24">
                <a:extLst>
                  <a:ext uri="{FF2B5EF4-FFF2-40B4-BE49-F238E27FC236}">
                    <a16:creationId xmlns:a16="http://schemas.microsoft.com/office/drawing/2014/main" id="{7FAA641B-FBB9-C1EF-8B36-AA38C38D6F52}"/>
                  </a:ext>
                </a:extLst>
              </p:cNvPr>
              <p:cNvSpPr txBox="1">
                <a:spLocks noChangeArrowheads="1"/>
              </p:cNvSpPr>
              <p:nvPr/>
            </p:nvSpPr>
            <p:spPr bwMode="auto">
              <a:xfrm>
                <a:off x="1066" y="1026"/>
                <a:ext cx="2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000" b="1"/>
                  <a:t>+</a:t>
                </a:r>
                <a:endParaRPr lang="el-GR" altLang="en-GR" sz="2000" b="1"/>
              </a:p>
            </p:txBody>
          </p:sp>
          <p:sp>
            <p:nvSpPr>
              <p:cNvPr id="4122" name="Line 25">
                <a:extLst>
                  <a:ext uri="{FF2B5EF4-FFF2-40B4-BE49-F238E27FC236}">
                    <a16:creationId xmlns:a16="http://schemas.microsoft.com/office/drawing/2014/main" id="{8D273F29-902D-4F97-173B-42B21496B173}"/>
                  </a:ext>
                </a:extLst>
              </p:cNvPr>
              <p:cNvSpPr>
                <a:spLocks noChangeShapeType="1"/>
              </p:cNvSpPr>
              <p:nvPr/>
            </p:nvSpPr>
            <p:spPr bwMode="auto">
              <a:xfrm>
                <a:off x="2517" y="1117"/>
                <a:ext cx="86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sz="2000"/>
              </a:p>
            </p:txBody>
          </p:sp>
          <p:sp>
            <p:nvSpPr>
              <p:cNvPr id="4123" name="Text Box 28">
                <a:extLst>
                  <a:ext uri="{FF2B5EF4-FFF2-40B4-BE49-F238E27FC236}">
                    <a16:creationId xmlns:a16="http://schemas.microsoft.com/office/drawing/2014/main" id="{5E71C2C4-68C7-2AE7-7224-F564CF6E81E6}"/>
                  </a:ext>
                </a:extLst>
              </p:cNvPr>
              <p:cNvSpPr txBox="1">
                <a:spLocks noChangeArrowheads="1"/>
              </p:cNvSpPr>
              <p:nvPr/>
            </p:nvSpPr>
            <p:spPr bwMode="auto">
              <a:xfrm>
                <a:off x="658" y="1344"/>
                <a:ext cx="22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000"/>
                  <a:t>s</a:t>
                </a:r>
                <a:endParaRPr lang="el-GR" altLang="en-GR" sz="2000"/>
              </a:p>
            </p:txBody>
          </p:sp>
          <p:sp>
            <p:nvSpPr>
              <p:cNvPr id="4124" name="Text Box 29">
                <a:extLst>
                  <a:ext uri="{FF2B5EF4-FFF2-40B4-BE49-F238E27FC236}">
                    <a16:creationId xmlns:a16="http://schemas.microsoft.com/office/drawing/2014/main" id="{95614B52-74F4-1076-D2C1-2EA55FA520D2}"/>
                  </a:ext>
                </a:extLst>
              </p:cNvPr>
              <p:cNvSpPr txBox="1">
                <a:spLocks noChangeArrowheads="1"/>
              </p:cNvSpPr>
              <p:nvPr/>
            </p:nvSpPr>
            <p:spPr bwMode="auto">
              <a:xfrm>
                <a:off x="1475" y="1339"/>
                <a:ext cx="22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000"/>
                  <a:t>s</a:t>
                </a:r>
                <a:endParaRPr lang="el-GR" altLang="en-GR" sz="2000"/>
              </a:p>
            </p:txBody>
          </p:sp>
          <p:sp>
            <p:nvSpPr>
              <p:cNvPr id="4125" name="Text Box 34">
                <a:extLst>
                  <a:ext uri="{FF2B5EF4-FFF2-40B4-BE49-F238E27FC236}">
                    <a16:creationId xmlns:a16="http://schemas.microsoft.com/office/drawing/2014/main" id="{75B2E599-3732-F47A-3C54-2BDF5D2401A1}"/>
                  </a:ext>
                </a:extLst>
              </p:cNvPr>
              <p:cNvSpPr txBox="1">
                <a:spLocks noChangeArrowheads="1"/>
              </p:cNvSpPr>
              <p:nvPr/>
            </p:nvSpPr>
            <p:spPr bwMode="auto">
              <a:xfrm>
                <a:off x="2406" y="1389"/>
                <a:ext cx="28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2000" dirty="0" err="1"/>
                  <a:t>Αλληλεπικάλυψη</a:t>
                </a:r>
                <a:r>
                  <a:rPr lang="el-GR" altLang="en-GR" sz="2000" dirty="0"/>
                  <a:t> </a:t>
                </a:r>
                <a:r>
                  <a:rPr lang="en-US" altLang="en-GR" sz="1800" dirty="0"/>
                  <a:t>(</a:t>
                </a:r>
                <a:r>
                  <a:rPr lang="el-GR" altLang="en-GR" sz="1800" dirty="0"/>
                  <a:t>κυλινδρική συμμετρία)</a:t>
                </a:r>
              </a:p>
            </p:txBody>
          </p:sp>
        </p:grpSp>
        <p:sp>
          <p:nvSpPr>
            <p:cNvPr id="4116" name="Line 51">
              <a:extLst>
                <a:ext uri="{FF2B5EF4-FFF2-40B4-BE49-F238E27FC236}">
                  <a16:creationId xmlns:a16="http://schemas.microsoft.com/office/drawing/2014/main" id="{27FEE7A0-9883-3CA9-398B-1D2185F10F8E}"/>
                </a:ext>
              </a:extLst>
            </p:cNvPr>
            <p:cNvSpPr>
              <a:spLocks noChangeShapeType="1"/>
            </p:cNvSpPr>
            <p:nvPr/>
          </p:nvSpPr>
          <p:spPr bwMode="auto">
            <a:xfrm>
              <a:off x="431" y="639"/>
              <a:ext cx="6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R" sz="2000"/>
            </a:p>
          </p:txBody>
        </p:sp>
        <p:sp>
          <p:nvSpPr>
            <p:cNvPr id="4117" name="Line 52">
              <a:extLst>
                <a:ext uri="{FF2B5EF4-FFF2-40B4-BE49-F238E27FC236}">
                  <a16:creationId xmlns:a16="http://schemas.microsoft.com/office/drawing/2014/main" id="{CE76BACD-377D-B4B6-31B6-6A2B7088B20B}"/>
                </a:ext>
              </a:extLst>
            </p:cNvPr>
            <p:cNvSpPr>
              <a:spLocks noChangeShapeType="1"/>
            </p:cNvSpPr>
            <p:nvPr/>
          </p:nvSpPr>
          <p:spPr bwMode="auto">
            <a:xfrm>
              <a:off x="1293" y="639"/>
              <a:ext cx="6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R" sz="2000"/>
            </a:p>
          </p:txBody>
        </p:sp>
      </p:grpSp>
      <p:grpSp>
        <p:nvGrpSpPr>
          <p:cNvPr id="6" name="Group 55">
            <a:extLst>
              <a:ext uri="{FF2B5EF4-FFF2-40B4-BE49-F238E27FC236}">
                <a16:creationId xmlns:a16="http://schemas.microsoft.com/office/drawing/2014/main" id="{6D688DB2-8590-FCED-6E22-CD3683D0A3AB}"/>
              </a:ext>
            </a:extLst>
          </p:cNvPr>
          <p:cNvGrpSpPr>
            <a:grpSpLocks/>
          </p:cNvGrpSpPr>
          <p:nvPr/>
        </p:nvGrpSpPr>
        <p:grpSpPr bwMode="auto">
          <a:xfrm>
            <a:off x="1524000" y="1858965"/>
            <a:ext cx="8675688" cy="998538"/>
            <a:chOff x="0" y="1171"/>
            <a:chExt cx="5465" cy="629"/>
          </a:xfrm>
        </p:grpSpPr>
        <p:grpSp>
          <p:nvGrpSpPr>
            <p:cNvPr id="4105" name="Group 38">
              <a:extLst>
                <a:ext uri="{FF2B5EF4-FFF2-40B4-BE49-F238E27FC236}">
                  <a16:creationId xmlns:a16="http://schemas.microsoft.com/office/drawing/2014/main" id="{5DB59377-0011-80B6-CE79-2739AD8D9E92}"/>
                </a:ext>
              </a:extLst>
            </p:cNvPr>
            <p:cNvGrpSpPr>
              <a:grpSpLocks/>
            </p:cNvGrpSpPr>
            <p:nvPr/>
          </p:nvGrpSpPr>
          <p:grpSpPr bwMode="auto">
            <a:xfrm>
              <a:off x="113" y="1171"/>
              <a:ext cx="5352" cy="629"/>
              <a:chOff x="113" y="2124"/>
              <a:chExt cx="5352" cy="629"/>
            </a:xfrm>
          </p:grpSpPr>
          <p:pic>
            <p:nvPicPr>
              <p:cNvPr id="4107" name="Picture 16">
                <a:extLst>
                  <a:ext uri="{FF2B5EF4-FFF2-40B4-BE49-F238E27FC236}">
                    <a16:creationId xmlns:a16="http://schemas.microsoft.com/office/drawing/2014/main" id="{016996EF-9602-A843-20B2-0C86B58EAC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 y="2131"/>
                <a:ext cx="46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7">
                <a:extLst>
                  <a:ext uri="{FF2B5EF4-FFF2-40B4-BE49-F238E27FC236}">
                    <a16:creationId xmlns:a16="http://schemas.microsoft.com/office/drawing/2014/main" id="{7A67DB84-6F28-CE50-7E5D-85B713816A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3" y="2124"/>
                <a:ext cx="147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8">
                <a:extLst>
                  <a:ext uri="{FF2B5EF4-FFF2-40B4-BE49-F238E27FC236}">
                    <a16:creationId xmlns:a16="http://schemas.microsoft.com/office/drawing/2014/main" id="{3E5A322B-D3CC-EF1D-54D9-FD393071B4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2" y="2124"/>
                <a:ext cx="1713"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23">
                <a:extLst>
                  <a:ext uri="{FF2B5EF4-FFF2-40B4-BE49-F238E27FC236}">
                    <a16:creationId xmlns:a16="http://schemas.microsoft.com/office/drawing/2014/main" id="{285D674D-082A-5FE0-D30C-42962842983C}"/>
                  </a:ext>
                </a:extLst>
              </p:cNvPr>
              <p:cNvSpPr txBox="1">
                <a:spLocks noChangeArrowheads="1"/>
              </p:cNvSpPr>
              <p:nvPr/>
            </p:nvSpPr>
            <p:spPr bwMode="auto">
              <a:xfrm>
                <a:off x="612" y="2243"/>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b="1"/>
                  <a:t>+</a:t>
                </a:r>
                <a:endParaRPr lang="el-GR" altLang="en-GR" sz="1800" b="1"/>
              </a:p>
            </p:txBody>
          </p:sp>
          <p:sp>
            <p:nvSpPr>
              <p:cNvPr id="4111" name="Line 26">
                <a:extLst>
                  <a:ext uri="{FF2B5EF4-FFF2-40B4-BE49-F238E27FC236}">
                    <a16:creationId xmlns:a16="http://schemas.microsoft.com/office/drawing/2014/main" id="{865C6157-FD80-0F25-D948-377087AC33F0}"/>
                  </a:ext>
                </a:extLst>
              </p:cNvPr>
              <p:cNvSpPr>
                <a:spLocks noChangeShapeType="1"/>
              </p:cNvSpPr>
              <p:nvPr/>
            </p:nvSpPr>
            <p:spPr bwMode="auto">
              <a:xfrm>
                <a:off x="2699" y="2334"/>
                <a:ext cx="635"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4112" name="Text Box 30">
                <a:extLst>
                  <a:ext uri="{FF2B5EF4-FFF2-40B4-BE49-F238E27FC236}">
                    <a16:creationId xmlns:a16="http://schemas.microsoft.com/office/drawing/2014/main" id="{58DB2118-2B3E-5D79-26DE-9B689121935A}"/>
                  </a:ext>
                </a:extLst>
              </p:cNvPr>
              <p:cNvSpPr txBox="1">
                <a:spLocks noChangeArrowheads="1"/>
              </p:cNvSpPr>
              <p:nvPr/>
            </p:nvSpPr>
            <p:spPr bwMode="auto">
              <a:xfrm>
                <a:off x="204" y="2432"/>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s</a:t>
                </a:r>
                <a:endParaRPr lang="el-GR" altLang="en-GR" sz="1800"/>
              </a:p>
            </p:txBody>
          </p:sp>
          <p:sp>
            <p:nvSpPr>
              <p:cNvPr id="4113" name="Text Box 31">
                <a:extLst>
                  <a:ext uri="{FF2B5EF4-FFF2-40B4-BE49-F238E27FC236}">
                    <a16:creationId xmlns:a16="http://schemas.microsoft.com/office/drawing/2014/main" id="{2CC496EE-91B9-748A-487E-46448E3D4077}"/>
                  </a:ext>
                </a:extLst>
              </p:cNvPr>
              <p:cNvSpPr txBox="1">
                <a:spLocks noChangeArrowheads="1"/>
              </p:cNvSpPr>
              <p:nvPr/>
            </p:nvSpPr>
            <p:spPr bwMode="auto">
              <a:xfrm>
                <a:off x="1519" y="2432"/>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endParaRPr lang="el-GR" altLang="en-GR" sz="1800"/>
              </a:p>
            </p:txBody>
          </p:sp>
          <p:sp>
            <p:nvSpPr>
              <p:cNvPr id="4114" name="Text Box 36">
                <a:extLst>
                  <a:ext uri="{FF2B5EF4-FFF2-40B4-BE49-F238E27FC236}">
                    <a16:creationId xmlns:a16="http://schemas.microsoft.com/office/drawing/2014/main" id="{C5A9A4F1-4AA8-9D68-205D-AB5B6DCFE432}"/>
                  </a:ext>
                </a:extLst>
              </p:cNvPr>
              <p:cNvSpPr txBox="1">
                <a:spLocks noChangeArrowheads="1"/>
              </p:cNvSpPr>
              <p:nvPr/>
            </p:nvSpPr>
            <p:spPr bwMode="auto">
              <a:xfrm>
                <a:off x="2341" y="2520"/>
                <a:ext cx="28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800" dirty="0"/>
                  <a:t>      </a:t>
                </a:r>
                <a:r>
                  <a:rPr lang="el-GR" altLang="en-GR" sz="1800" dirty="0" err="1"/>
                  <a:t>Αλληλεπικάλυψη</a:t>
                </a:r>
                <a:r>
                  <a:rPr lang="el-GR" altLang="en-GR" sz="1800" dirty="0"/>
                  <a:t>   μετωπική ή αξονική  </a:t>
                </a:r>
              </a:p>
            </p:txBody>
          </p:sp>
        </p:grpSp>
        <p:sp>
          <p:nvSpPr>
            <p:cNvPr id="4106" name="Line 53">
              <a:extLst>
                <a:ext uri="{FF2B5EF4-FFF2-40B4-BE49-F238E27FC236}">
                  <a16:creationId xmlns:a16="http://schemas.microsoft.com/office/drawing/2014/main" id="{77220E94-F93A-DCB4-FB9A-0C0DC6C339C6}"/>
                </a:ext>
              </a:extLst>
            </p:cNvPr>
            <p:cNvSpPr>
              <a:spLocks noChangeShapeType="1"/>
            </p:cNvSpPr>
            <p:nvPr/>
          </p:nvSpPr>
          <p:spPr bwMode="auto">
            <a:xfrm>
              <a:off x="0" y="1376"/>
              <a:ext cx="6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5176" name="Rectangle 56">
            <a:extLst>
              <a:ext uri="{FF2B5EF4-FFF2-40B4-BE49-F238E27FC236}">
                <a16:creationId xmlns:a16="http://schemas.microsoft.com/office/drawing/2014/main" id="{A584BD05-B588-5574-225C-588E95137B1D}"/>
              </a:ext>
            </a:extLst>
          </p:cNvPr>
          <p:cNvSpPr>
            <a:spLocks noChangeArrowheads="1"/>
          </p:cNvSpPr>
          <p:nvPr/>
        </p:nvSpPr>
        <p:spPr bwMode="auto">
          <a:xfrm>
            <a:off x="1992314" y="4078289"/>
            <a:ext cx="8207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r>
              <a:rPr lang="el-GR" altLang="en-GR" sz="2400" b="1" dirty="0">
                <a:solidFill>
                  <a:srgbClr val="0000FF"/>
                </a:solidFill>
              </a:rPr>
              <a:t>π  δεσμοί σχηματίζονται με πλευρική </a:t>
            </a:r>
            <a:r>
              <a:rPr lang="el-GR" altLang="en-GR" sz="2400" b="1" dirty="0" err="1">
                <a:solidFill>
                  <a:srgbClr val="0000FF"/>
                </a:solidFill>
              </a:rPr>
              <a:t>αλληλεπικάλυψη</a:t>
            </a:r>
            <a:endParaRPr lang="el-GR" altLang="en-GR"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76"/>
                                        </p:tgtEl>
                                        <p:attrNameLst>
                                          <p:attrName>style.visibility</p:attrName>
                                        </p:attrNameLst>
                                      </p:cBhvr>
                                      <p:to>
                                        <p:strVal val="visible"/>
                                      </p:to>
                                    </p:set>
                                    <p:animEffect transition="in" filter="fade">
                                      <p:cBhvr>
                                        <p:cTn id="22" dur="2000"/>
                                        <p:tgtEl>
                                          <p:spTgt spid="51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B869-205F-F5B0-EDC5-E08210AE2A12}"/>
              </a:ext>
            </a:extLst>
          </p:cNvPr>
          <p:cNvSpPr>
            <a:spLocks noGrp="1"/>
          </p:cNvSpPr>
          <p:nvPr>
            <p:ph type="title"/>
          </p:nvPr>
        </p:nvSpPr>
        <p:spPr/>
        <p:txBody>
          <a:bodyPr>
            <a:noAutofit/>
          </a:bodyPr>
          <a:lstStyle/>
          <a:p>
            <a:pPr eaLnBrk="1" hangingPunct="1">
              <a:spcBef>
                <a:spcPct val="50000"/>
              </a:spcBef>
            </a:pPr>
            <a:br>
              <a:rPr lang="el-GR" altLang="en-GR" sz="3200" dirty="0"/>
            </a:br>
            <a:br>
              <a:rPr lang="el-GR" altLang="en-GR" sz="3200" dirty="0"/>
            </a:br>
            <a:br>
              <a:rPr lang="el-GR" altLang="en-GR" sz="3200" dirty="0"/>
            </a:br>
            <a:br>
              <a:rPr lang="el-GR" altLang="en-GR" sz="3200" dirty="0"/>
            </a:br>
            <a:br>
              <a:rPr lang="el-GR" altLang="en-GR" sz="3200" dirty="0"/>
            </a:br>
            <a:br>
              <a:rPr lang="el-GR" altLang="en-GR" sz="3200" dirty="0"/>
            </a:br>
            <a:br>
              <a:rPr lang="el-GR" altLang="en-GR" sz="3200" dirty="0"/>
            </a:br>
            <a:br>
              <a:rPr lang="el-GR" altLang="en-GR" sz="3200" dirty="0"/>
            </a:br>
            <a:br>
              <a:rPr lang="el-GR" altLang="en-GR" sz="3200" dirty="0"/>
            </a:br>
            <a:br>
              <a:rPr lang="el-GR" altLang="en-GR" sz="3200" dirty="0"/>
            </a:br>
            <a:br>
              <a:rPr lang="el-GR" altLang="en-GR" sz="3200" dirty="0"/>
            </a:br>
            <a:br>
              <a:rPr lang="el-GR" altLang="en-GR" sz="3200" dirty="0"/>
            </a:br>
            <a:r>
              <a:rPr lang="el-GR" altLang="en-GR" sz="3200" dirty="0"/>
              <a:t>Οι  σίγμα  δεσμοί  προκύπτουν  όταν  τα  τροχιακά  επικαλύπτονται  </a:t>
            </a:r>
            <a:r>
              <a:rPr lang="el-GR" altLang="en-GR" sz="3200" b="1" u="sng" dirty="0"/>
              <a:t>κατά  τον  άξονα</a:t>
            </a:r>
            <a:r>
              <a:rPr lang="el-GR" altLang="en-GR" sz="3200" dirty="0"/>
              <a:t>  που  συνδέει  τους  δυο  πυρήνες( οι  άξονες  των  τροχιακών  συμπίπτουν  με  τον  άξονα  του  δεσμού).</a:t>
            </a:r>
            <a:br>
              <a:rPr lang="el-GR" altLang="en-GR" sz="3200" dirty="0"/>
            </a:br>
            <a:r>
              <a:rPr lang="el-GR" altLang="en-GR" sz="3200" dirty="0"/>
              <a:t>  Οι  πι  δεσμοί  προκύπτουν όταν  τα  τροχιακά  επικαλύπτονται  </a:t>
            </a:r>
            <a:r>
              <a:rPr lang="el-GR" altLang="en-GR" sz="3200" b="1" u="sng" dirty="0"/>
              <a:t>πλευρικά</a:t>
            </a:r>
            <a:r>
              <a:rPr lang="el-GR" altLang="en-GR" sz="3200" dirty="0"/>
              <a:t>( οι  άξονες  των  τροχιακών  είναι  κάθετοι  στον  άξονα  του  δεσμού).</a:t>
            </a:r>
            <a:br>
              <a:rPr lang="el-GR" altLang="en-GR" sz="3200" dirty="0"/>
            </a:br>
            <a:endParaRPr lang="en-GR" sz="3200" dirty="0"/>
          </a:p>
        </p:txBody>
      </p:sp>
    </p:spTree>
    <p:extLst>
      <p:ext uri="{BB962C8B-B14F-4D97-AF65-F5344CB8AC3E}">
        <p14:creationId xmlns:p14="http://schemas.microsoft.com/office/powerpoint/2010/main" val="180892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C8C2-A2DF-19D6-FC09-AAC46A0B14A7}"/>
              </a:ext>
            </a:extLst>
          </p:cNvPr>
          <p:cNvSpPr>
            <a:spLocks noGrp="1"/>
          </p:cNvSpPr>
          <p:nvPr>
            <p:ph type="title"/>
          </p:nvPr>
        </p:nvSpPr>
        <p:spPr/>
        <p:txBody>
          <a:bodyPr>
            <a:normAutofit/>
          </a:bodyPr>
          <a:lstStyle/>
          <a:p>
            <a:pPr algn="ctr"/>
            <a:r>
              <a:rPr lang="el-GR" sz="3200" dirty="0">
                <a:solidFill>
                  <a:srgbClr val="FF0000"/>
                </a:solidFill>
              </a:rPr>
              <a:t>ΠΑΡΑΤΗΡΗΣΕΙΣ</a:t>
            </a:r>
            <a:endParaRPr lang="en-GR" sz="3200" dirty="0">
              <a:solidFill>
                <a:srgbClr val="FF0000"/>
              </a:solidFill>
            </a:endParaRPr>
          </a:p>
        </p:txBody>
      </p:sp>
      <p:sp>
        <p:nvSpPr>
          <p:cNvPr id="3" name="Content Placeholder 2">
            <a:extLst>
              <a:ext uri="{FF2B5EF4-FFF2-40B4-BE49-F238E27FC236}">
                <a16:creationId xmlns:a16="http://schemas.microsoft.com/office/drawing/2014/main" id="{EA52FF07-A95E-A106-AEEB-E8F6C28CCB1D}"/>
              </a:ext>
            </a:extLst>
          </p:cNvPr>
          <p:cNvSpPr>
            <a:spLocks noGrp="1"/>
          </p:cNvSpPr>
          <p:nvPr>
            <p:ph idx="1"/>
          </p:nvPr>
        </p:nvSpPr>
        <p:spPr/>
        <p:txBody>
          <a:bodyPr>
            <a:normAutofit lnSpcReduction="10000"/>
          </a:bodyPr>
          <a:lstStyle/>
          <a:p>
            <a:pPr eaLnBrk="1" hangingPunct="1">
              <a:spcBef>
                <a:spcPct val="50000"/>
              </a:spcBef>
              <a:buClr>
                <a:srgbClr val="0000FF"/>
              </a:buClr>
              <a:buFontTx/>
              <a:buChar char="•"/>
            </a:pPr>
            <a:r>
              <a:rPr lang="el-GR" altLang="en-GR" sz="3200" dirty="0"/>
              <a:t>σίγμα  δεσμοί  σχηματίζονται  μεταξύ  </a:t>
            </a:r>
            <a:r>
              <a:rPr lang="en-US" altLang="en-GR" sz="3200" b="1" dirty="0"/>
              <a:t>s-s</a:t>
            </a:r>
            <a:r>
              <a:rPr lang="en-US" altLang="en-GR" sz="3200" dirty="0"/>
              <a:t>, </a:t>
            </a:r>
            <a:r>
              <a:rPr lang="en-US" altLang="en-GR" sz="3200" b="1" dirty="0"/>
              <a:t>s-p</a:t>
            </a:r>
            <a:r>
              <a:rPr lang="en-US" altLang="en-GR" sz="3200" dirty="0"/>
              <a:t> </a:t>
            </a:r>
            <a:r>
              <a:rPr lang="el-GR" altLang="en-GR" sz="3200" dirty="0"/>
              <a:t>και </a:t>
            </a:r>
            <a:r>
              <a:rPr lang="en-US" altLang="en-GR" sz="3200" dirty="0"/>
              <a:t> </a:t>
            </a:r>
            <a:r>
              <a:rPr lang="en-US" altLang="en-GR" sz="3200" b="1" dirty="0"/>
              <a:t>p-p</a:t>
            </a:r>
            <a:r>
              <a:rPr lang="en-US" altLang="en-GR" sz="3200" dirty="0"/>
              <a:t> </a:t>
            </a:r>
            <a:r>
              <a:rPr lang="el-GR" altLang="en-GR" sz="3200" dirty="0"/>
              <a:t> τροχιακών</a:t>
            </a:r>
          </a:p>
          <a:p>
            <a:pPr eaLnBrk="1" hangingPunct="1">
              <a:spcBef>
                <a:spcPct val="50000"/>
              </a:spcBef>
              <a:buClr>
                <a:srgbClr val="0000FF"/>
              </a:buClr>
              <a:buFontTx/>
              <a:buChar char="•"/>
            </a:pPr>
            <a:r>
              <a:rPr lang="el-GR" altLang="en-GR" sz="3200" dirty="0"/>
              <a:t> πι  δεσμοί  σχηματίζονται  </a:t>
            </a:r>
            <a:r>
              <a:rPr lang="el-GR" altLang="en-GR" sz="3200" u="sng" dirty="0"/>
              <a:t>μόνο </a:t>
            </a:r>
            <a:r>
              <a:rPr lang="el-GR" altLang="en-GR" sz="3200" dirty="0"/>
              <a:t> μεταξύ  </a:t>
            </a:r>
            <a:r>
              <a:rPr lang="en-US" altLang="en-GR" sz="3200" dirty="0"/>
              <a:t>p</a:t>
            </a:r>
            <a:r>
              <a:rPr lang="el-GR" altLang="en-GR" sz="3200" dirty="0"/>
              <a:t>  τροχιακών.</a:t>
            </a:r>
          </a:p>
          <a:p>
            <a:pPr eaLnBrk="1" hangingPunct="1">
              <a:spcBef>
                <a:spcPct val="50000"/>
              </a:spcBef>
              <a:buClr>
                <a:srgbClr val="0000FF"/>
              </a:buClr>
              <a:buFontTx/>
              <a:buChar char="•"/>
            </a:pPr>
            <a:r>
              <a:rPr lang="el-GR" altLang="en-GR" sz="3200" dirty="0"/>
              <a:t> ο  δεσμός  σ  είναι  ισχυρότερος  του  π  γιατί  η επικάλυψη είναι πληρέστερη</a:t>
            </a:r>
          </a:p>
          <a:p>
            <a:pPr eaLnBrk="1" hangingPunct="1">
              <a:spcBef>
                <a:spcPct val="50000"/>
              </a:spcBef>
              <a:buClr>
                <a:srgbClr val="0000FF"/>
              </a:buClr>
              <a:buFontTx/>
              <a:buChar char="•"/>
            </a:pPr>
            <a:r>
              <a:rPr lang="el-GR" altLang="en-GR" sz="3200" dirty="0"/>
              <a:t> πρώτα  σχηματίζεται  ο σ  και  μετά  ο  π.</a:t>
            </a:r>
          </a:p>
          <a:p>
            <a:pPr eaLnBrk="1" hangingPunct="1">
              <a:spcBef>
                <a:spcPct val="50000"/>
              </a:spcBef>
              <a:buClr>
                <a:srgbClr val="0000FF"/>
              </a:buClr>
              <a:buFontTx/>
              <a:buChar char="•"/>
            </a:pPr>
            <a:r>
              <a:rPr lang="el-GR" altLang="en-GR" sz="3200" dirty="0"/>
              <a:t> </a:t>
            </a:r>
            <a:r>
              <a:rPr lang="el-GR" altLang="en-GR" sz="3200" b="1" u="sng" dirty="0"/>
              <a:t>ο  απλός  δεσμός  είναι  πάντα  σ, ο  διπλός 1σ + 1π και  ο  τριπλός  1σ + 2π</a:t>
            </a:r>
          </a:p>
          <a:p>
            <a:endParaRPr lang="en-GR" dirty="0"/>
          </a:p>
        </p:txBody>
      </p:sp>
    </p:spTree>
    <p:extLst>
      <p:ext uri="{BB962C8B-B14F-4D97-AF65-F5344CB8AC3E}">
        <p14:creationId xmlns:p14="http://schemas.microsoft.com/office/powerpoint/2010/main" val="37768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E3BC7E7F-A59D-3265-0ABE-21EE85FC9E56}"/>
              </a:ext>
            </a:extLst>
          </p:cNvPr>
          <p:cNvSpPr>
            <a:spLocks noGrp="1" noChangeArrowheads="1"/>
          </p:cNvSpPr>
          <p:nvPr>
            <p:ph type="title"/>
          </p:nvPr>
        </p:nvSpPr>
        <p:spPr>
          <a:xfrm>
            <a:off x="2041135" y="266828"/>
            <a:ext cx="8229600" cy="360363"/>
          </a:xfrm>
        </p:spPr>
        <p:txBody>
          <a:bodyPr>
            <a:normAutofit fontScale="90000"/>
          </a:bodyPr>
          <a:lstStyle/>
          <a:p>
            <a:pPr eaLnBrk="1" hangingPunct="1"/>
            <a:r>
              <a:rPr lang="el-GR" altLang="en-GR" sz="2800" b="1" dirty="0">
                <a:solidFill>
                  <a:srgbClr val="0000FF"/>
                </a:solidFill>
              </a:rPr>
              <a:t>παραδείγματα</a:t>
            </a:r>
          </a:p>
        </p:txBody>
      </p:sp>
      <p:sp>
        <p:nvSpPr>
          <p:cNvPr id="8197" name="Text Box 5">
            <a:extLst>
              <a:ext uri="{FF2B5EF4-FFF2-40B4-BE49-F238E27FC236}">
                <a16:creationId xmlns:a16="http://schemas.microsoft.com/office/drawing/2014/main" id="{9A2180E5-2626-C72B-F7B8-C6D576E23CDA}"/>
              </a:ext>
            </a:extLst>
          </p:cNvPr>
          <p:cNvSpPr txBox="1">
            <a:spLocks noChangeArrowheads="1"/>
          </p:cNvSpPr>
          <p:nvPr/>
        </p:nvSpPr>
        <p:spPr bwMode="auto">
          <a:xfrm>
            <a:off x="1524000" y="692150"/>
            <a:ext cx="104298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buFontTx/>
              <a:buAutoNum type="arabicPeriod"/>
            </a:pPr>
            <a:r>
              <a:rPr lang="el-GR" altLang="en-GR" sz="2400" b="1"/>
              <a:t> Η</a:t>
            </a:r>
            <a:r>
              <a:rPr lang="el-GR" altLang="en-GR" sz="2400" b="1" baseline="-25000"/>
              <a:t>2</a:t>
            </a:r>
          </a:p>
        </p:txBody>
      </p:sp>
      <p:sp>
        <p:nvSpPr>
          <p:cNvPr id="8199" name="Text Box 7">
            <a:extLst>
              <a:ext uri="{FF2B5EF4-FFF2-40B4-BE49-F238E27FC236}">
                <a16:creationId xmlns:a16="http://schemas.microsoft.com/office/drawing/2014/main" id="{CF9DAE29-38B7-F8F2-30A9-83CE2062F637}"/>
              </a:ext>
            </a:extLst>
          </p:cNvPr>
          <p:cNvSpPr txBox="1">
            <a:spLocks noChangeArrowheads="1"/>
          </p:cNvSpPr>
          <p:nvPr/>
        </p:nvSpPr>
        <p:spPr bwMode="auto">
          <a:xfrm>
            <a:off x="2532064" y="692150"/>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baseline="-25000"/>
              <a:t>1</a:t>
            </a:r>
            <a:r>
              <a:rPr lang="el-GR" altLang="en-GR" sz="2400"/>
              <a:t>Η: 1</a:t>
            </a:r>
            <a:r>
              <a:rPr lang="en-US" altLang="en-GR" sz="2400"/>
              <a:t>s</a:t>
            </a:r>
            <a:r>
              <a:rPr lang="en-US" altLang="en-GR" sz="2400" baseline="30000"/>
              <a:t>1</a:t>
            </a:r>
            <a:endParaRPr lang="el-GR" altLang="en-GR" sz="2400" baseline="30000"/>
          </a:p>
        </p:txBody>
      </p:sp>
      <p:sp>
        <p:nvSpPr>
          <p:cNvPr id="8200" name="Text Box 8">
            <a:extLst>
              <a:ext uri="{FF2B5EF4-FFF2-40B4-BE49-F238E27FC236}">
                <a16:creationId xmlns:a16="http://schemas.microsoft.com/office/drawing/2014/main" id="{D43E3C6C-8E47-7A41-5A9B-79D524183AE6}"/>
              </a:ext>
            </a:extLst>
          </p:cNvPr>
          <p:cNvSpPr txBox="1">
            <a:spLocks noChangeArrowheads="1"/>
          </p:cNvSpPr>
          <p:nvPr/>
        </p:nvSpPr>
        <p:spPr bwMode="auto">
          <a:xfrm>
            <a:off x="3829051" y="69215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2400"/>
              <a:t>Η: </a:t>
            </a:r>
            <a:endParaRPr lang="el-GR" altLang="en-GR" sz="2400" baseline="30000"/>
          </a:p>
        </p:txBody>
      </p:sp>
      <p:sp>
        <p:nvSpPr>
          <p:cNvPr id="8201" name="Line 9">
            <a:extLst>
              <a:ext uri="{FF2B5EF4-FFF2-40B4-BE49-F238E27FC236}">
                <a16:creationId xmlns:a16="http://schemas.microsoft.com/office/drawing/2014/main" id="{4BC503A4-C0EF-87BD-4D8D-F133F5340085}"/>
              </a:ext>
            </a:extLst>
          </p:cNvPr>
          <p:cNvSpPr>
            <a:spLocks noChangeShapeType="1"/>
          </p:cNvSpPr>
          <p:nvPr/>
        </p:nvSpPr>
        <p:spPr bwMode="auto">
          <a:xfrm>
            <a:off x="4367214" y="105251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02" name="Line 10">
            <a:extLst>
              <a:ext uri="{FF2B5EF4-FFF2-40B4-BE49-F238E27FC236}">
                <a16:creationId xmlns:a16="http://schemas.microsoft.com/office/drawing/2014/main" id="{C5D2C4F1-14DF-37D5-0B43-38C82D02E2BB}"/>
              </a:ext>
            </a:extLst>
          </p:cNvPr>
          <p:cNvSpPr>
            <a:spLocks noChangeShapeType="1"/>
          </p:cNvSpPr>
          <p:nvPr/>
        </p:nvSpPr>
        <p:spPr bwMode="auto">
          <a:xfrm flipV="1">
            <a:off x="4583113" y="765175"/>
            <a:ext cx="0" cy="2873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03" name="Text Box 11">
            <a:extLst>
              <a:ext uri="{FF2B5EF4-FFF2-40B4-BE49-F238E27FC236}">
                <a16:creationId xmlns:a16="http://schemas.microsoft.com/office/drawing/2014/main" id="{E83E73B2-BFA5-BD45-1E93-6732A3584EFB}"/>
              </a:ext>
            </a:extLst>
          </p:cNvPr>
          <p:cNvSpPr txBox="1">
            <a:spLocks noChangeArrowheads="1"/>
          </p:cNvSpPr>
          <p:nvPr/>
        </p:nvSpPr>
        <p:spPr bwMode="auto">
          <a:xfrm>
            <a:off x="5303838" y="69215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a:t>
            </a:r>
            <a:endParaRPr lang="el-GR" altLang="en-GR" sz="2400"/>
          </a:p>
        </p:txBody>
      </p:sp>
      <p:sp>
        <p:nvSpPr>
          <p:cNvPr id="8204" name="Text Box 12">
            <a:extLst>
              <a:ext uri="{FF2B5EF4-FFF2-40B4-BE49-F238E27FC236}">
                <a16:creationId xmlns:a16="http://schemas.microsoft.com/office/drawing/2014/main" id="{E5BEAB19-AEA2-597D-95D1-C5BED4661C40}"/>
              </a:ext>
            </a:extLst>
          </p:cNvPr>
          <p:cNvSpPr txBox="1">
            <a:spLocks noChangeArrowheads="1"/>
          </p:cNvSpPr>
          <p:nvPr/>
        </p:nvSpPr>
        <p:spPr bwMode="auto">
          <a:xfrm>
            <a:off x="5916613" y="668338"/>
            <a:ext cx="538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2400"/>
              <a:t>Η: </a:t>
            </a:r>
            <a:endParaRPr lang="el-GR" altLang="en-GR" sz="2400" baseline="30000"/>
          </a:p>
        </p:txBody>
      </p:sp>
      <p:sp>
        <p:nvSpPr>
          <p:cNvPr id="8205" name="Line 13">
            <a:extLst>
              <a:ext uri="{FF2B5EF4-FFF2-40B4-BE49-F238E27FC236}">
                <a16:creationId xmlns:a16="http://schemas.microsoft.com/office/drawing/2014/main" id="{23AB32C5-A99A-B4EE-95C7-57016DBBEA7D}"/>
              </a:ext>
            </a:extLst>
          </p:cNvPr>
          <p:cNvSpPr>
            <a:spLocks noChangeShapeType="1"/>
          </p:cNvSpPr>
          <p:nvPr/>
        </p:nvSpPr>
        <p:spPr bwMode="auto">
          <a:xfrm>
            <a:off x="6454776" y="102870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06" name="Line 14">
            <a:extLst>
              <a:ext uri="{FF2B5EF4-FFF2-40B4-BE49-F238E27FC236}">
                <a16:creationId xmlns:a16="http://schemas.microsoft.com/office/drawing/2014/main" id="{EFE3765E-4091-9026-8095-135B12833E42}"/>
              </a:ext>
            </a:extLst>
          </p:cNvPr>
          <p:cNvSpPr>
            <a:spLocks noChangeShapeType="1"/>
          </p:cNvSpPr>
          <p:nvPr/>
        </p:nvSpPr>
        <p:spPr bwMode="auto">
          <a:xfrm rot="10800000" flipH="1" flipV="1">
            <a:off x="6600824" y="692150"/>
            <a:ext cx="0" cy="360364"/>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07" name="AutoShape 15">
            <a:extLst>
              <a:ext uri="{FF2B5EF4-FFF2-40B4-BE49-F238E27FC236}">
                <a16:creationId xmlns:a16="http://schemas.microsoft.com/office/drawing/2014/main" id="{94FD0B23-913C-7A4D-1848-83EE9E54CBFC}"/>
              </a:ext>
            </a:extLst>
          </p:cNvPr>
          <p:cNvSpPr>
            <a:spLocks noChangeArrowheads="1"/>
          </p:cNvSpPr>
          <p:nvPr/>
        </p:nvSpPr>
        <p:spPr bwMode="auto">
          <a:xfrm>
            <a:off x="7464425" y="836613"/>
            <a:ext cx="503238" cy="144462"/>
          </a:xfrm>
          <a:prstGeom prst="rightArrow">
            <a:avLst>
              <a:gd name="adj1" fmla="val 50000"/>
              <a:gd name="adj2" fmla="val 8708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endParaRPr lang="en-US" altLang="en-GR"/>
          </a:p>
        </p:txBody>
      </p:sp>
      <p:grpSp>
        <p:nvGrpSpPr>
          <p:cNvPr id="2" name="Group 70">
            <a:extLst>
              <a:ext uri="{FF2B5EF4-FFF2-40B4-BE49-F238E27FC236}">
                <a16:creationId xmlns:a16="http://schemas.microsoft.com/office/drawing/2014/main" id="{9F47D26A-38BB-E89B-1720-EF52544A012C}"/>
              </a:ext>
            </a:extLst>
          </p:cNvPr>
          <p:cNvGrpSpPr>
            <a:grpSpLocks/>
          </p:cNvGrpSpPr>
          <p:nvPr/>
        </p:nvGrpSpPr>
        <p:grpSpPr bwMode="auto">
          <a:xfrm>
            <a:off x="8328026" y="620714"/>
            <a:ext cx="1368425" cy="528637"/>
            <a:chOff x="4286" y="391"/>
            <a:chExt cx="862" cy="333"/>
          </a:xfrm>
        </p:grpSpPr>
        <p:sp>
          <p:nvSpPr>
            <p:cNvPr id="6275" name="Text Box 16">
              <a:extLst>
                <a:ext uri="{FF2B5EF4-FFF2-40B4-BE49-F238E27FC236}">
                  <a16:creationId xmlns:a16="http://schemas.microsoft.com/office/drawing/2014/main" id="{A666B68A-640F-E22E-C51A-FFBFD365A24F}"/>
                </a:ext>
              </a:extLst>
            </p:cNvPr>
            <p:cNvSpPr txBox="1">
              <a:spLocks noChangeArrowheads="1"/>
            </p:cNvSpPr>
            <p:nvPr/>
          </p:nvSpPr>
          <p:spPr bwMode="auto">
            <a:xfrm>
              <a:off x="4286" y="436"/>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H</a:t>
              </a:r>
              <a:endParaRPr lang="el-GR" altLang="en-GR" sz="2400"/>
            </a:p>
          </p:txBody>
        </p:sp>
        <p:sp>
          <p:nvSpPr>
            <p:cNvPr id="6276" name="Text Box 17">
              <a:extLst>
                <a:ext uri="{FF2B5EF4-FFF2-40B4-BE49-F238E27FC236}">
                  <a16:creationId xmlns:a16="http://schemas.microsoft.com/office/drawing/2014/main" id="{287AD687-D774-1188-763B-7A2BE19BC4D5}"/>
                </a:ext>
              </a:extLst>
            </p:cNvPr>
            <p:cNvSpPr txBox="1">
              <a:spLocks noChangeArrowheads="1"/>
            </p:cNvSpPr>
            <p:nvPr/>
          </p:nvSpPr>
          <p:spPr bwMode="auto">
            <a:xfrm>
              <a:off x="4876" y="436"/>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H</a:t>
              </a:r>
              <a:endParaRPr lang="el-GR" altLang="en-GR" sz="2400"/>
            </a:p>
          </p:txBody>
        </p:sp>
        <p:sp>
          <p:nvSpPr>
            <p:cNvPr id="6277" name="Line 18">
              <a:extLst>
                <a:ext uri="{FF2B5EF4-FFF2-40B4-BE49-F238E27FC236}">
                  <a16:creationId xmlns:a16="http://schemas.microsoft.com/office/drawing/2014/main" id="{867E408E-9D48-E9C0-FD29-42BC2DEEF52D}"/>
                </a:ext>
              </a:extLst>
            </p:cNvPr>
            <p:cNvSpPr>
              <a:spLocks noChangeShapeType="1"/>
            </p:cNvSpPr>
            <p:nvPr/>
          </p:nvSpPr>
          <p:spPr bwMode="auto">
            <a:xfrm>
              <a:off x="4558" y="572"/>
              <a:ext cx="31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6278" name="Text Box 19">
              <a:extLst>
                <a:ext uri="{FF2B5EF4-FFF2-40B4-BE49-F238E27FC236}">
                  <a16:creationId xmlns:a16="http://schemas.microsoft.com/office/drawing/2014/main" id="{49495A7E-EFDB-895A-608B-BA61B7235C04}"/>
                </a:ext>
              </a:extLst>
            </p:cNvPr>
            <p:cNvSpPr txBox="1">
              <a:spLocks noChangeArrowheads="1"/>
            </p:cNvSpPr>
            <p:nvPr/>
          </p:nvSpPr>
          <p:spPr bwMode="auto">
            <a:xfrm>
              <a:off x="4513" y="391"/>
              <a:ext cx="4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600" b="1"/>
                <a:t>σ </a:t>
              </a:r>
              <a:r>
                <a:rPr lang="en-US" altLang="en-GR" sz="1600" b="1"/>
                <a:t>s-s</a:t>
              </a:r>
              <a:endParaRPr lang="el-GR" altLang="en-GR" sz="1600" b="1"/>
            </a:p>
          </p:txBody>
        </p:sp>
      </p:grpSp>
      <p:sp>
        <p:nvSpPr>
          <p:cNvPr id="8212" name="Text Box 20">
            <a:extLst>
              <a:ext uri="{FF2B5EF4-FFF2-40B4-BE49-F238E27FC236}">
                <a16:creationId xmlns:a16="http://schemas.microsoft.com/office/drawing/2014/main" id="{67ACC402-908C-5EB1-37E5-CC9DF6ACF122}"/>
              </a:ext>
            </a:extLst>
          </p:cNvPr>
          <p:cNvSpPr txBox="1">
            <a:spLocks noChangeArrowheads="1"/>
          </p:cNvSpPr>
          <p:nvPr/>
        </p:nvSpPr>
        <p:spPr bwMode="auto">
          <a:xfrm>
            <a:off x="1524001" y="1458913"/>
            <a:ext cx="21240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buFontTx/>
              <a:buAutoNum type="arabicPeriod" startAt="2"/>
            </a:pPr>
            <a:r>
              <a:rPr lang="el-GR" altLang="en-GR" sz="2400" b="1"/>
              <a:t> </a:t>
            </a:r>
            <a:r>
              <a:rPr lang="en-US" altLang="en-GR" sz="2400" b="1"/>
              <a:t>F</a:t>
            </a:r>
            <a:r>
              <a:rPr lang="el-GR" altLang="en-GR" sz="2400" b="1" baseline="-25000"/>
              <a:t>2</a:t>
            </a:r>
            <a:r>
              <a:rPr lang="en-US" altLang="en-GR" sz="2400" b="1" baseline="-25000"/>
              <a:t>  </a:t>
            </a:r>
            <a:r>
              <a:rPr lang="el-GR" altLang="en-GR" sz="2400" b="1">
                <a:latin typeface="Lucida Sans Unicode" panose="020B0602030504020204" pitchFamily="34" charset="0"/>
                <a:cs typeface="Lucida Sans Unicode" panose="020B0602030504020204" pitchFamily="34" charset="0"/>
              </a:rPr>
              <a:t>⇨</a:t>
            </a:r>
            <a:r>
              <a:rPr lang="en-US" altLang="en-GR" sz="2400" b="1" baseline="-25000"/>
              <a:t>  </a:t>
            </a:r>
            <a:r>
              <a:rPr lang="en-US" altLang="en-GR" sz="2400" b="1"/>
              <a:t>F-F</a:t>
            </a:r>
            <a:endParaRPr lang="el-GR" altLang="en-GR" sz="2400" b="1">
              <a:latin typeface="Lucida Sans Unicode" panose="020B0602030504020204" pitchFamily="34" charset="0"/>
              <a:cs typeface="Lucida Sans Unicode" panose="020B0602030504020204" pitchFamily="34" charset="0"/>
            </a:endParaRPr>
          </a:p>
        </p:txBody>
      </p:sp>
      <p:sp>
        <p:nvSpPr>
          <p:cNvPr id="8213" name="Text Box 21">
            <a:extLst>
              <a:ext uri="{FF2B5EF4-FFF2-40B4-BE49-F238E27FC236}">
                <a16:creationId xmlns:a16="http://schemas.microsoft.com/office/drawing/2014/main" id="{46581FE2-5E9F-989F-6A07-25B0F09ACACB}"/>
              </a:ext>
            </a:extLst>
          </p:cNvPr>
          <p:cNvSpPr txBox="1">
            <a:spLocks noChangeArrowheads="1"/>
          </p:cNvSpPr>
          <p:nvPr/>
        </p:nvSpPr>
        <p:spPr bwMode="auto">
          <a:xfrm>
            <a:off x="4440239" y="14589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baseline="-25000"/>
              <a:t>9</a:t>
            </a:r>
            <a:r>
              <a:rPr lang="en-US" altLang="en-GR" sz="2400"/>
              <a:t>F</a:t>
            </a:r>
            <a:r>
              <a:rPr lang="el-GR" altLang="en-GR" sz="2400"/>
              <a:t>: 1</a:t>
            </a:r>
            <a:r>
              <a:rPr lang="en-US" altLang="en-GR" sz="2400"/>
              <a:t>s</a:t>
            </a:r>
            <a:r>
              <a:rPr lang="en-US" altLang="en-GR" sz="2400" baseline="30000"/>
              <a:t>2</a:t>
            </a:r>
            <a:r>
              <a:rPr lang="en-US" altLang="en-GR" sz="2400"/>
              <a:t>2s</a:t>
            </a:r>
            <a:r>
              <a:rPr lang="en-US" altLang="en-GR" sz="2400" baseline="30000"/>
              <a:t>2</a:t>
            </a:r>
            <a:r>
              <a:rPr lang="en-US" altLang="en-GR" sz="2400"/>
              <a:t>2p</a:t>
            </a:r>
            <a:r>
              <a:rPr lang="en-US" altLang="en-GR" sz="2400" baseline="30000"/>
              <a:t>5</a:t>
            </a:r>
            <a:endParaRPr lang="el-GR" altLang="en-GR" sz="2400" baseline="30000"/>
          </a:p>
        </p:txBody>
      </p:sp>
      <p:sp>
        <p:nvSpPr>
          <p:cNvPr id="8214" name="Text Box 22">
            <a:extLst>
              <a:ext uri="{FF2B5EF4-FFF2-40B4-BE49-F238E27FC236}">
                <a16:creationId xmlns:a16="http://schemas.microsoft.com/office/drawing/2014/main" id="{17D80632-EAB5-6632-998B-7A7D51F6E719}"/>
              </a:ext>
            </a:extLst>
          </p:cNvPr>
          <p:cNvSpPr txBox="1">
            <a:spLocks noChangeArrowheads="1"/>
          </p:cNvSpPr>
          <p:nvPr/>
        </p:nvSpPr>
        <p:spPr bwMode="auto">
          <a:xfrm>
            <a:off x="1631950" y="2133600"/>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F:</a:t>
            </a:r>
            <a:endParaRPr lang="el-GR" altLang="en-GR" sz="2400"/>
          </a:p>
        </p:txBody>
      </p:sp>
      <p:sp>
        <p:nvSpPr>
          <p:cNvPr id="8217" name="Line 25">
            <a:extLst>
              <a:ext uri="{FF2B5EF4-FFF2-40B4-BE49-F238E27FC236}">
                <a16:creationId xmlns:a16="http://schemas.microsoft.com/office/drawing/2014/main" id="{F72C1157-9AC0-D204-6354-F51D2F2AB688}"/>
              </a:ext>
            </a:extLst>
          </p:cNvPr>
          <p:cNvSpPr>
            <a:spLocks noChangeShapeType="1"/>
          </p:cNvSpPr>
          <p:nvPr/>
        </p:nvSpPr>
        <p:spPr bwMode="auto">
          <a:xfrm>
            <a:off x="2208214" y="24669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18" name="Line 26">
            <a:extLst>
              <a:ext uri="{FF2B5EF4-FFF2-40B4-BE49-F238E27FC236}">
                <a16:creationId xmlns:a16="http://schemas.microsoft.com/office/drawing/2014/main" id="{E70FCF27-73B6-9CD8-CC58-689762C3EC95}"/>
              </a:ext>
            </a:extLst>
          </p:cNvPr>
          <p:cNvSpPr>
            <a:spLocks noChangeShapeType="1"/>
          </p:cNvSpPr>
          <p:nvPr/>
        </p:nvSpPr>
        <p:spPr bwMode="auto">
          <a:xfrm>
            <a:off x="2927351" y="24669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19" name="Line 27">
            <a:extLst>
              <a:ext uri="{FF2B5EF4-FFF2-40B4-BE49-F238E27FC236}">
                <a16:creationId xmlns:a16="http://schemas.microsoft.com/office/drawing/2014/main" id="{82C65158-96A2-26D3-2EA0-EBA1EE0E4773}"/>
              </a:ext>
            </a:extLst>
          </p:cNvPr>
          <p:cNvSpPr>
            <a:spLocks noChangeShapeType="1"/>
          </p:cNvSpPr>
          <p:nvPr/>
        </p:nvSpPr>
        <p:spPr bwMode="auto">
          <a:xfrm>
            <a:off x="3648076" y="24669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20" name="Line 28">
            <a:extLst>
              <a:ext uri="{FF2B5EF4-FFF2-40B4-BE49-F238E27FC236}">
                <a16:creationId xmlns:a16="http://schemas.microsoft.com/office/drawing/2014/main" id="{B5F61290-791A-7FE4-EB62-3B40C6F9C2B5}"/>
              </a:ext>
            </a:extLst>
          </p:cNvPr>
          <p:cNvSpPr>
            <a:spLocks noChangeShapeType="1"/>
          </p:cNvSpPr>
          <p:nvPr/>
        </p:nvSpPr>
        <p:spPr bwMode="auto">
          <a:xfrm>
            <a:off x="4440239" y="24669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21" name="Line 29">
            <a:extLst>
              <a:ext uri="{FF2B5EF4-FFF2-40B4-BE49-F238E27FC236}">
                <a16:creationId xmlns:a16="http://schemas.microsoft.com/office/drawing/2014/main" id="{E18F8A82-9AF8-D39B-867A-843D9954AF3B}"/>
              </a:ext>
            </a:extLst>
          </p:cNvPr>
          <p:cNvSpPr>
            <a:spLocks noChangeShapeType="1"/>
          </p:cNvSpPr>
          <p:nvPr/>
        </p:nvSpPr>
        <p:spPr bwMode="auto">
          <a:xfrm>
            <a:off x="5232401" y="24669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22" name="Line 30">
            <a:extLst>
              <a:ext uri="{FF2B5EF4-FFF2-40B4-BE49-F238E27FC236}">
                <a16:creationId xmlns:a16="http://schemas.microsoft.com/office/drawing/2014/main" id="{2EE2BC0B-99C5-B8FD-9DB9-1CFD0DF03B66}"/>
              </a:ext>
            </a:extLst>
          </p:cNvPr>
          <p:cNvSpPr>
            <a:spLocks noChangeShapeType="1"/>
          </p:cNvSpPr>
          <p:nvPr/>
        </p:nvSpPr>
        <p:spPr bwMode="auto">
          <a:xfrm flipV="1">
            <a:off x="2351088"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23" name="Line 31">
            <a:extLst>
              <a:ext uri="{FF2B5EF4-FFF2-40B4-BE49-F238E27FC236}">
                <a16:creationId xmlns:a16="http://schemas.microsoft.com/office/drawing/2014/main" id="{879F05D9-FDCE-C58B-5295-81F6253857B9}"/>
              </a:ext>
            </a:extLst>
          </p:cNvPr>
          <p:cNvSpPr>
            <a:spLocks noChangeShapeType="1"/>
          </p:cNvSpPr>
          <p:nvPr/>
        </p:nvSpPr>
        <p:spPr bwMode="auto">
          <a:xfrm rot="10800000" flipV="1">
            <a:off x="2495550"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24" name="Line 32">
            <a:extLst>
              <a:ext uri="{FF2B5EF4-FFF2-40B4-BE49-F238E27FC236}">
                <a16:creationId xmlns:a16="http://schemas.microsoft.com/office/drawing/2014/main" id="{27E2917D-A29C-97AC-7F97-28C358C97563}"/>
              </a:ext>
            </a:extLst>
          </p:cNvPr>
          <p:cNvSpPr>
            <a:spLocks noChangeShapeType="1"/>
          </p:cNvSpPr>
          <p:nvPr/>
        </p:nvSpPr>
        <p:spPr bwMode="auto">
          <a:xfrm flipV="1">
            <a:off x="3143250"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25" name="Line 33">
            <a:extLst>
              <a:ext uri="{FF2B5EF4-FFF2-40B4-BE49-F238E27FC236}">
                <a16:creationId xmlns:a16="http://schemas.microsoft.com/office/drawing/2014/main" id="{25317BE7-E6EE-DDB1-8620-F62B3B71F47C}"/>
              </a:ext>
            </a:extLst>
          </p:cNvPr>
          <p:cNvSpPr>
            <a:spLocks noChangeShapeType="1"/>
          </p:cNvSpPr>
          <p:nvPr/>
        </p:nvSpPr>
        <p:spPr bwMode="auto">
          <a:xfrm rot="10800000" flipV="1">
            <a:off x="3287713"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26" name="Line 34">
            <a:extLst>
              <a:ext uri="{FF2B5EF4-FFF2-40B4-BE49-F238E27FC236}">
                <a16:creationId xmlns:a16="http://schemas.microsoft.com/office/drawing/2014/main" id="{A2B367A7-1CDF-E47E-482A-276E842786F2}"/>
              </a:ext>
            </a:extLst>
          </p:cNvPr>
          <p:cNvSpPr>
            <a:spLocks noChangeShapeType="1"/>
          </p:cNvSpPr>
          <p:nvPr/>
        </p:nvSpPr>
        <p:spPr bwMode="auto">
          <a:xfrm flipV="1">
            <a:off x="3790950"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27" name="Line 35">
            <a:extLst>
              <a:ext uri="{FF2B5EF4-FFF2-40B4-BE49-F238E27FC236}">
                <a16:creationId xmlns:a16="http://schemas.microsoft.com/office/drawing/2014/main" id="{EE022262-052E-E9F5-D624-DEC2BA682624}"/>
              </a:ext>
            </a:extLst>
          </p:cNvPr>
          <p:cNvSpPr>
            <a:spLocks noChangeShapeType="1"/>
          </p:cNvSpPr>
          <p:nvPr/>
        </p:nvSpPr>
        <p:spPr bwMode="auto">
          <a:xfrm rot="10800000" flipV="1">
            <a:off x="3935413"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28" name="Line 36">
            <a:extLst>
              <a:ext uri="{FF2B5EF4-FFF2-40B4-BE49-F238E27FC236}">
                <a16:creationId xmlns:a16="http://schemas.microsoft.com/office/drawing/2014/main" id="{9385231D-CE99-5304-E389-FED03B1D2714}"/>
              </a:ext>
            </a:extLst>
          </p:cNvPr>
          <p:cNvSpPr>
            <a:spLocks noChangeShapeType="1"/>
          </p:cNvSpPr>
          <p:nvPr/>
        </p:nvSpPr>
        <p:spPr bwMode="auto">
          <a:xfrm flipV="1">
            <a:off x="4583113"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29" name="Line 37">
            <a:extLst>
              <a:ext uri="{FF2B5EF4-FFF2-40B4-BE49-F238E27FC236}">
                <a16:creationId xmlns:a16="http://schemas.microsoft.com/office/drawing/2014/main" id="{3E0C1D97-8863-425C-29C1-4EA47A8CEA7B}"/>
              </a:ext>
            </a:extLst>
          </p:cNvPr>
          <p:cNvSpPr>
            <a:spLocks noChangeShapeType="1"/>
          </p:cNvSpPr>
          <p:nvPr/>
        </p:nvSpPr>
        <p:spPr bwMode="auto">
          <a:xfrm rot="10800000" flipV="1">
            <a:off x="4727575" y="217963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30" name="Line 38">
            <a:extLst>
              <a:ext uri="{FF2B5EF4-FFF2-40B4-BE49-F238E27FC236}">
                <a16:creationId xmlns:a16="http://schemas.microsoft.com/office/drawing/2014/main" id="{5035534A-77A6-AC3C-9179-52B10CBB5C86}"/>
              </a:ext>
            </a:extLst>
          </p:cNvPr>
          <p:cNvSpPr>
            <a:spLocks noChangeShapeType="1"/>
          </p:cNvSpPr>
          <p:nvPr/>
        </p:nvSpPr>
        <p:spPr bwMode="auto">
          <a:xfrm flipV="1">
            <a:off x="5375275" y="2179639"/>
            <a:ext cx="0" cy="2873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31" name="Text Box 39">
            <a:extLst>
              <a:ext uri="{FF2B5EF4-FFF2-40B4-BE49-F238E27FC236}">
                <a16:creationId xmlns:a16="http://schemas.microsoft.com/office/drawing/2014/main" id="{5CAB44C3-2CFD-E2FE-4121-100EAB545432}"/>
              </a:ext>
            </a:extLst>
          </p:cNvPr>
          <p:cNvSpPr txBox="1">
            <a:spLocks noChangeArrowheads="1"/>
          </p:cNvSpPr>
          <p:nvPr/>
        </p:nvSpPr>
        <p:spPr bwMode="auto">
          <a:xfrm>
            <a:off x="3721100" y="242093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x</a:t>
            </a:r>
            <a:endParaRPr lang="el-GR" altLang="en-GR" sz="1800" b="1"/>
          </a:p>
        </p:txBody>
      </p:sp>
      <p:sp>
        <p:nvSpPr>
          <p:cNvPr id="8232" name="Text Box 40">
            <a:extLst>
              <a:ext uri="{FF2B5EF4-FFF2-40B4-BE49-F238E27FC236}">
                <a16:creationId xmlns:a16="http://schemas.microsoft.com/office/drawing/2014/main" id="{8B7365E7-AB90-4A80-A135-FC64913570AA}"/>
              </a:ext>
            </a:extLst>
          </p:cNvPr>
          <p:cNvSpPr txBox="1">
            <a:spLocks noChangeArrowheads="1"/>
          </p:cNvSpPr>
          <p:nvPr/>
        </p:nvSpPr>
        <p:spPr bwMode="auto">
          <a:xfrm>
            <a:off x="4513264" y="24209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y</a:t>
            </a:r>
            <a:endParaRPr lang="el-GR" altLang="en-GR" sz="1800" b="1"/>
          </a:p>
        </p:txBody>
      </p:sp>
      <p:sp>
        <p:nvSpPr>
          <p:cNvPr id="8233" name="Text Box 41">
            <a:extLst>
              <a:ext uri="{FF2B5EF4-FFF2-40B4-BE49-F238E27FC236}">
                <a16:creationId xmlns:a16="http://schemas.microsoft.com/office/drawing/2014/main" id="{B696EF5E-282A-D3BA-2E21-380A16276E83}"/>
              </a:ext>
            </a:extLst>
          </p:cNvPr>
          <p:cNvSpPr txBox="1">
            <a:spLocks noChangeArrowheads="1"/>
          </p:cNvSpPr>
          <p:nvPr/>
        </p:nvSpPr>
        <p:spPr bwMode="auto">
          <a:xfrm>
            <a:off x="5233989" y="24209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z</a:t>
            </a:r>
            <a:endParaRPr lang="el-GR" altLang="en-GR" sz="1800" b="1"/>
          </a:p>
        </p:txBody>
      </p:sp>
      <p:sp>
        <p:nvSpPr>
          <p:cNvPr id="8234" name="Text Box 42">
            <a:extLst>
              <a:ext uri="{FF2B5EF4-FFF2-40B4-BE49-F238E27FC236}">
                <a16:creationId xmlns:a16="http://schemas.microsoft.com/office/drawing/2014/main" id="{3BCC3FAD-BF46-B8C5-88AF-48E6B1B0D07F}"/>
              </a:ext>
            </a:extLst>
          </p:cNvPr>
          <p:cNvSpPr txBox="1">
            <a:spLocks noChangeArrowheads="1"/>
          </p:cNvSpPr>
          <p:nvPr/>
        </p:nvSpPr>
        <p:spPr bwMode="auto">
          <a:xfrm>
            <a:off x="6022976" y="22050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a:t>
            </a:r>
            <a:endParaRPr lang="el-GR" altLang="en-GR" sz="2400"/>
          </a:p>
        </p:txBody>
      </p:sp>
      <p:sp>
        <p:nvSpPr>
          <p:cNvPr id="8235" name="Line 43">
            <a:extLst>
              <a:ext uri="{FF2B5EF4-FFF2-40B4-BE49-F238E27FC236}">
                <a16:creationId xmlns:a16="http://schemas.microsoft.com/office/drawing/2014/main" id="{4D91F1E7-818F-9BF2-8580-8431660C0507}"/>
              </a:ext>
            </a:extLst>
          </p:cNvPr>
          <p:cNvSpPr>
            <a:spLocks noChangeShapeType="1"/>
          </p:cNvSpPr>
          <p:nvPr/>
        </p:nvSpPr>
        <p:spPr bwMode="auto">
          <a:xfrm>
            <a:off x="6959601" y="246062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36" name="Line 44">
            <a:extLst>
              <a:ext uri="{FF2B5EF4-FFF2-40B4-BE49-F238E27FC236}">
                <a16:creationId xmlns:a16="http://schemas.microsoft.com/office/drawing/2014/main" id="{2BBE81A0-7DE0-D540-1EBE-5435FDD920C7}"/>
              </a:ext>
            </a:extLst>
          </p:cNvPr>
          <p:cNvSpPr>
            <a:spLocks noChangeShapeType="1"/>
          </p:cNvSpPr>
          <p:nvPr/>
        </p:nvSpPr>
        <p:spPr bwMode="auto">
          <a:xfrm>
            <a:off x="7678739" y="246062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37" name="Line 45">
            <a:extLst>
              <a:ext uri="{FF2B5EF4-FFF2-40B4-BE49-F238E27FC236}">
                <a16:creationId xmlns:a16="http://schemas.microsoft.com/office/drawing/2014/main" id="{994F9F52-9E99-C43B-829F-5F9A4E1EDFED}"/>
              </a:ext>
            </a:extLst>
          </p:cNvPr>
          <p:cNvSpPr>
            <a:spLocks noChangeShapeType="1"/>
          </p:cNvSpPr>
          <p:nvPr/>
        </p:nvSpPr>
        <p:spPr bwMode="auto">
          <a:xfrm>
            <a:off x="8399464" y="246062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38" name="Line 46">
            <a:extLst>
              <a:ext uri="{FF2B5EF4-FFF2-40B4-BE49-F238E27FC236}">
                <a16:creationId xmlns:a16="http://schemas.microsoft.com/office/drawing/2014/main" id="{B00A7966-AEF5-58A9-93AD-199A58DFCCF6}"/>
              </a:ext>
            </a:extLst>
          </p:cNvPr>
          <p:cNvSpPr>
            <a:spLocks noChangeShapeType="1"/>
          </p:cNvSpPr>
          <p:nvPr/>
        </p:nvSpPr>
        <p:spPr bwMode="auto">
          <a:xfrm>
            <a:off x="9191626" y="246062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39" name="Line 47">
            <a:extLst>
              <a:ext uri="{FF2B5EF4-FFF2-40B4-BE49-F238E27FC236}">
                <a16:creationId xmlns:a16="http://schemas.microsoft.com/office/drawing/2014/main" id="{90365BA1-990D-40F7-CE9C-742E97ACC971}"/>
              </a:ext>
            </a:extLst>
          </p:cNvPr>
          <p:cNvSpPr>
            <a:spLocks noChangeShapeType="1"/>
          </p:cNvSpPr>
          <p:nvPr/>
        </p:nvSpPr>
        <p:spPr bwMode="auto">
          <a:xfrm>
            <a:off x="9983789" y="246062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40" name="Line 48">
            <a:extLst>
              <a:ext uri="{FF2B5EF4-FFF2-40B4-BE49-F238E27FC236}">
                <a16:creationId xmlns:a16="http://schemas.microsoft.com/office/drawing/2014/main" id="{1C2A174A-E941-819C-153E-EF6D9DC52B70}"/>
              </a:ext>
            </a:extLst>
          </p:cNvPr>
          <p:cNvSpPr>
            <a:spLocks noChangeShapeType="1"/>
          </p:cNvSpPr>
          <p:nvPr/>
        </p:nvSpPr>
        <p:spPr bwMode="auto">
          <a:xfrm flipV="1">
            <a:off x="7102475"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1" name="Line 49">
            <a:extLst>
              <a:ext uri="{FF2B5EF4-FFF2-40B4-BE49-F238E27FC236}">
                <a16:creationId xmlns:a16="http://schemas.microsoft.com/office/drawing/2014/main" id="{48E100B4-66DE-25FB-F17B-938261BE1E67}"/>
              </a:ext>
            </a:extLst>
          </p:cNvPr>
          <p:cNvSpPr>
            <a:spLocks noChangeShapeType="1"/>
          </p:cNvSpPr>
          <p:nvPr/>
        </p:nvSpPr>
        <p:spPr bwMode="auto">
          <a:xfrm rot="10800000" flipV="1">
            <a:off x="7246938"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2" name="Line 50">
            <a:extLst>
              <a:ext uri="{FF2B5EF4-FFF2-40B4-BE49-F238E27FC236}">
                <a16:creationId xmlns:a16="http://schemas.microsoft.com/office/drawing/2014/main" id="{BC5FB088-0708-3A53-F6B2-CD0A25ED8ECD}"/>
              </a:ext>
            </a:extLst>
          </p:cNvPr>
          <p:cNvSpPr>
            <a:spLocks noChangeShapeType="1"/>
          </p:cNvSpPr>
          <p:nvPr/>
        </p:nvSpPr>
        <p:spPr bwMode="auto">
          <a:xfrm flipV="1">
            <a:off x="7894638"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3" name="Line 51">
            <a:extLst>
              <a:ext uri="{FF2B5EF4-FFF2-40B4-BE49-F238E27FC236}">
                <a16:creationId xmlns:a16="http://schemas.microsoft.com/office/drawing/2014/main" id="{3A373773-5776-83E0-4D34-A25E8E6F3E4B}"/>
              </a:ext>
            </a:extLst>
          </p:cNvPr>
          <p:cNvSpPr>
            <a:spLocks noChangeShapeType="1"/>
          </p:cNvSpPr>
          <p:nvPr/>
        </p:nvSpPr>
        <p:spPr bwMode="auto">
          <a:xfrm rot="10800000" flipV="1">
            <a:off x="8039100"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4" name="Line 52">
            <a:extLst>
              <a:ext uri="{FF2B5EF4-FFF2-40B4-BE49-F238E27FC236}">
                <a16:creationId xmlns:a16="http://schemas.microsoft.com/office/drawing/2014/main" id="{91F4F640-772B-ECB5-03AB-1A5997451EFE}"/>
              </a:ext>
            </a:extLst>
          </p:cNvPr>
          <p:cNvSpPr>
            <a:spLocks noChangeShapeType="1"/>
          </p:cNvSpPr>
          <p:nvPr/>
        </p:nvSpPr>
        <p:spPr bwMode="auto">
          <a:xfrm flipV="1">
            <a:off x="8542338"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5" name="Line 53">
            <a:extLst>
              <a:ext uri="{FF2B5EF4-FFF2-40B4-BE49-F238E27FC236}">
                <a16:creationId xmlns:a16="http://schemas.microsoft.com/office/drawing/2014/main" id="{103BF3F1-DA94-EAF2-54C2-D1480B2BACC6}"/>
              </a:ext>
            </a:extLst>
          </p:cNvPr>
          <p:cNvSpPr>
            <a:spLocks noChangeShapeType="1"/>
          </p:cNvSpPr>
          <p:nvPr/>
        </p:nvSpPr>
        <p:spPr bwMode="auto">
          <a:xfrm rot="10800000" flipV="1">
            <a:off x="8686800"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6" name="Line 54">
            <a:extLst>
              <a:ext uri="{FF2B5EF4-FFF2-40B4-BE49-F238E27FC236}">
                <a16:creationId xmlns:a16="http://schemas.microsoft.com/office/drawing/2014/main" id="{DE9E37F5-CC99-DEE5-2A68-75D21D1577FE}"/>
              </a:ext>
            </a:extLst>
          </p:cNvPr>
          <p:cNvSpPr>
            <a:spLocks noChangeShapeType="1"/>
          </p:cNvSpPr>
          <p:nvPr/>
        </p:nvSpPr>
        <p:spPr bwMode="auto">
          <a:xfrm flipV="1">
            <a:off x="9334500"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7" name="Line 55">
            <a:extLst>
              <a:ext uri="{FF2B5EF4-FFF2-40B4-BE49-F238E27FC236}">
                <a16:creationId xmlns:a16="http://schemas.microsoft.com/office/drawing/2014/main" id="{F73DC3B4-84A4-F7C4-0AB6-6DC7E20A9DA2}"/>
              </a:ext>
            </a:extLst>
          </p:cNvPr>
          <p:cNvSpPr>
            <a:spLocks noChangeShapeType="1"/>
          </p:cNvSpPr>
          <p:nvPr/>
        </p:nvSpPr>
        <p:spPr bwMode="auto">
          <a:xfrm rot="10800000" flipV="1">
            <a:off x="9478963" y="2173289"/>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8" name="Line 56">
            <a:extLst>
              <a:ext uri="{FF2B5EF4-FFF2-40B4-BE49-F238E27FC236}">
                <a16:creationId xmlns:a16="http://schemas.microsoft.com/office/drawing/2014/main" id="{A6A90C58-3685-2017-7E91-9955D5478666}"/>
              </a:ext>
            </a:extLst>
          </p:cNvPr>
          <p:cNvSpPr>
            <a:spLocks noChangeShapeType="1"/>
          </p:cNvSpPr>
          <p:nvPr/>
        </p:nvSpPr>
        <p:spPr bwMode="auto">
          <a:xfrm rot="10800000" flipH="1" flipV="1">
            <a:off x="10269536" y="2133599"/>
            <a:ext cx="1" cy="333375"/>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249" name="Text Box 57">
            <a:extLst>
              <a:ext uri="{FF2B5EF4-FFF2-40B4-BE49-F238E27FC236}">
                <a16:creationId xmlns:a16="http://schemas.microsoft.com/office/drawing/2014/main" id="{862346E7-279B-EB7C-003E-9749B6859393}"/>
              </a:ext>
            </a:extLst>
          </p:cNvPr>
          <p:cNvSpPr txBox="1">
            <a:spLocks noChangeArrowheads="1"/>
          </p:cNvSpPr>
          <p:nvPr/>
        </p:nvSpPr>
        <p:spPr bwMode="auto">
          <a:xfrm>
            <a:off x="8472489" y="24145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x</a:t>
            </a:r>
            <a:endParaRPr lang="el-GR" altLang="en-GR" sz="1800" b="1"/>
          </a:p>
        </p:txBody>
      </p:sp>
      <p:sp>
        <p:nvSpPr>
          <p:cNvPr id="8250" name="Text Box 58">
            <a:extLst>
              <a:ext uri="{FF2B5EF4-FFF2-40B4-BE49-F238E27FC236}">
                <a16:creationId xmlns:a16="http://schemas.microsoft.com/office/drawing/2014/main" id="{7CD79279-AEBE-41E8-D115-23F4DE4C393F}"/>
              </a:ext>
            </a:extLst>
          </p:cNvPr>
          <p:cNvSpPr txBox="1">
            <a:spLocks noChangeArrowheads="1"/>
          </p:cNvSpPr>
          <p:nvPr/>
        </p:nvSpPr>
        <p:spPr bwMode="auto">
          <a:xfrm>
            <a:off x="9264650" y="241458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y</a:t>
            </a:r>
            <a:endParaRPr lang="el-GR" altLang="en-GR" sz="1800" b="1"/>
          </a:p>
        </p:txBody>
      </p:sp>
      <p:sp>
        <p:nvSpPr>
          <p:cNvPr id="8251" name="Text Box 59">
            <a:extLst>
              <a:ext uri="{FF2B5EF4-FFF2-40B4-BE49-F238E27FC236}">
                <a16:creationId xmlns:a16="http://schemas.microsoft.com/office/drawing/2014/main" id="{EDA1BF12-7324-91C6-73A7-C4BD57B54EEF}"/>
              </a:ext>
            </a:extLst>
          </p:cNvPr>
          <p:cNvSpPr txBox="1">
            <a:spLocks noChangeArrowheads="1"/>
          </p:cNvSpPr>
          <p:nvPr/>
        </p:nvSpPr>
        <p:spPr bwMode="auto">
          <a:xfrm>
            <a:off x="10126662" y="2420937"/>
            <a:ext cx="1077910" cy="37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dirty="0" err="1"/>
              <a:t>p</a:t>
            </a:r>
            <a:r>
              <a:rPr lang="en-US" altLang="en-GR" sz="1800" b="1" baseline="-25000" dirty="0" err="1"/>
              <a:t>z</a:t>
            </a:r>
            <a:endParaRPr lang="el-GR" altLang="en-GR" sz="1800" b="1" dirty="0"/>
          </a:p>
        </p:txBody>
      </p:sp>
      <p:sp>
        <p:nvSpPr>
          <p:cNvPr id="8252" name="Text Box 60">
            <a:extLst>
              <a:ext uri="{FF2B5EF4-FFF2-40B4-BE49-F238E27FC236}">
                <a16:creationId xmlns:a16="http://schemas.microsoft.com/office/drawing/2014/main" id="{9EADC76D-4117-1705-8639-D0FB539EF14D}"/>
              </a:ext>
            </a:extLst>
          </p:cNvPr>
          <p:cNvSpPr txBox="1">
            <a:spLocks noChangeArrowheads="1"/>
          </p:cNvSpPr>
          <p:nvPr/>
        </p:nvSpPr>
        <p:spPr bwMode="auto">
          <a:xfrm>
            <a:off x="6456364" y="2133600"/>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F:</a:t>
            </a:r>
            <a:endParaRPr lang="el-GR" altLang="en-GR" sz="2400"/>
          </a:p>
        </p:txBody>
      </p:sp>
      <p:grpSp>
        <p:nvGrpSpPr>
          <p:cNvPr id="3" name="Group 69">
            <a:extLst>
              <a:ext uri="{FF2B5EF4-FFF2-40B4-BE49-F238E27FC236}">
                <a16:creationId xmlns:a16="http://schemas.microsoft.com/office/drawing/2014/main" id="{ECFECE85-451E-A898-4292-26CEBAB30C1C}"/>
              </a:ext>
            </a:extLst>
          </p:cNvPr>
          <p:cNvGrpSpPr>
            <a:grpSpLocks/>
          </p:cNvGrpSpPr>
          <p:nvPr/>
        </p:nvGrpSpPr>
        <p:grpSpPr bwMode="auto">
          <a:xfrm>
            <a:off x="5664201" y="2876551"/>
            <a:ext cx="1584325" cy="576263"/>
            <a:chOff x="2608" y="1812"/>
            <a:chExt cx="998" cy="363"/>
          </a:xfrm>
        </p:grpSpPr>
        <p:sp>
          <p:nvSpPr>
            <p:cNvPr id="6271" name="Text Box 65">
              <a:extLst>
                <a:ext uri="{FF2B5EF4-FFF2-40B4-BE49-F238E27FC236}">
                  <a16:creationId xmlns:a16="http://schemas.microsoft.com/office/drawing/2014/main" id="{1BCCB9DA-5D3D-44AF-5942-0370B01FBD93}"/>
                </a:ext>
              </a:extLst>
            </p:cNvPr>
            <p:cNvSpPr txBox="1">
              <a:spLocks noChangeArrowheads="1"/>
            </p:cNvSpPr>
            <p:nvPr/>
          </p:nvSpPr>
          <p:spPr bwMode="auto">
            <a:xfrm>
              <a:off x="2608" y="1887"/>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F</a:t>
              </a:r>
              <a:endParaRPr lang="el-GR" altLang="en-GR" sz="2400"/>
            </a:p>
          </p:txBody>
        </p:sp>
        <p:sp>
          <p:nvSpPr>
            <p:cNvPr id="6272" name="Text Box 66">
              <a:extLst>
                <a:ext uri="{FF2B5EF4-FFF2-40B4-BE49-F238E27FC236}">
                  <a16:creationId xmlns:a16="http://schemas.microsoft.com/office/drawing/2014/main" id="{0C118182-C17B-3F83-8D2F-9B2F237F23F9}"/>
                </a:ext>
              </a:extLst>
            </p:cNvPr>
            <p:cNvSpPr txBox="1">
              <a:spLocks noChangeArrowheads="1"/>
            </p:cNvSpPr>
            <p:nvPr/>
          </p:nvSpPr>
          <p:spPr bwMode="auto">
            <a:xfrm>
              <a:off x="3334" y="1887"/>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F</a:t>
              </a:r>
              <a:endParaRPr lang="el-GR" altLang="en-GR" sz="2400"/>
            </a:p>
          </p:txBody>
        </p:sp>
        <p:sp>
          <p:nvSpPr>
            <p:cNvPr id="6273" name="Line 67">
              <a:extLst>
                <a:ext uri="{FF2B5EF4-FFF2-40B4-BE49-F238E27FC236}">
                  <a16:creationId xmlns:a16="http://schemas.microsoft.com/office/drawing/2014/main" id="{4408385E-126D-73BF-230F-53E36F0F91FC}"/>
                </a:ext>
              </a:extLst>
            </p:cNvPr>
            <p:cNvSpPr>
              <a:spLocks noChangeShapeType="1"/>
            </p:cNvSpPr>
            <p:nvPr/>
          </p:nvSpPr>
          <p:spPr bwMode="auto">
            <a:xfrm>
              <a:off x="2880" y="2023"/>
              <a:ext cx="45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6274" name="Text Box 68">
              <a:extLst>
                <a:ext uri="{FF2B5EF4-FFF2-40B4-BE49-F238E27FC236}">
                  <a16:creationId xmlns:a16="http://schemas.microsoft.com/office/drawing/2014/main" id="{7D9F54C2-49B1-AF6E-43C1-51A5275E9DDB}"/>
                </a:ext>
              </a:extLst>
            </p:cNvPr>
            <p:cNvSpPr txBox="1">
              <a:spLocks noChangeArrowheads="1"/>
            </p:cNvSpPr>
            <p:nvPr/>
          </p:nvSpPr>
          <p:spPr bwMode="auto">
            <a:xfrm>
              <a:off x="2835" y="1812"/>
              <a:ext cx="6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600" b="1"/>
                <a:t>σ </a:t>
              </a:r>
              <a:r>
                <a:rPr lang="en-US" altLang="en-GR" sz="1600" b="1"/>
                <a:t>p</a:t>
              </a:r>
              <a:r>
                <a:rPr lang="en-US" altLang="en-GR" sz="1600" b="1" baseline="-25000"/>
                <a:t>z</a:t>
              </a:r>
              <a:r>
                <a:rPr lang="en-US" altLang="en-GR" sz="1600" b="1"/>
                <a:t>-p</a:t>
              </a:r>
              <a:r>
                <a:rPr lang="en-US" altLang="en-GR" sz="1600" b="1" baseline="-25000"/>
                <a:t>z</a:t>
              </a:r>
              <a:endParaRPr lang="el-GR" altLang="en-GR" sz="1600" b="1" baseline="-25000"/>
            </a:p>
          </p:txBody>
        </p:sp>
      </p:grpSp>
      <p:sp>
        <p:nvSpPr>
          <p:cNvPr id="8263" name="AutoShape 71">
            <a:extLst>
              <a:ext uri="{FF2B5EF4-FFF2-40B4-BE49-F238E27FC236}">
                <a16:creationId xmlns:a16="http://schemas.microsoft.com/office/drawing/2014/main" id="{229C0460-C1B5-51CE-07D8-B427C9AF73CB}"/>
              </a:ext>
            </a:extLst>
          </p:cNvPr>
          <p:cNvSpPr>
            <a:spLocks noChangeArrowheads="1"/>
          </p:cNvSpPr>
          <p:nvPr/>
        </p:nvSpPr>
        <p:spPr bwMode="auto">
          <a:xfrm>
            <a:off x="5087939" y="3140076"/>
            <a:ext cx="503237" cy="144463"/>
          </a:xfrm>
          <a:prstGeom prst="rightArrow">
            <a:avLst>
              <a:gd name="adj1" fmla="val 50000"/>
              <a:gd name="adj2" fmla="val 8708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endParaRPr lang="en-US" altLang="en-GR"/>
          </a:p>
        </p:txBody>
      </p:sp>
      <p:sp>
        <p:nvSpPr>
          <p:cNvPr id="8264" name="Text Box 72">
            <a:extLst>
              <a:ext uri="{FF2B5EF4-FFF2-40B4-BE49-F238E27FC236}">
                <a16:creationId xmlns:a16="http://schemas.microsoft.com/office/drawing/2014/main" id="{EBC2EBF9-D30B-6A41-0220-6DE5192BFFB9}"/>
              </a:ext>
            </a:extLst>
          </p:cNvPr>
          <p:cNvSpPr txBox="1">
            <a:spLocks noChangeArrowheads="1"/>
          </p:cNvSpPr>
          <p:nvPr/>
        </p:nvSpPr>
        <p:spPr bwMode="auto">
          <a:xfrm>
            <a:off x="1524000" y="3548064"/>
            <a:ext cx="1042988"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buFontTx/>
              <a:buAutoNum type="arabicPeriod" startAt="3"/>
            </a:pPr>
            <a:r>
              <a:rPr lang="en-US" altLang="en-GR" sz="2400" b="1"/>
              <a:t>HF H-F</a:t>
            </a:r>
            <a:endParaRPr lang="el-GR" altLang="en-GR" sz="2400" b="1" baseline="-25000"/>
          </a:p>
        </p:txBody>
      </p:sp>
      <p:sp>
        <p:nvSpPr>
          <p:cNvPr id="8265" name="Text Box 73">
            <a:extLst>
              <a:ext uri="{FF2B5EF4-FFF2-40B4-BE49-F238E27FC236}">
                <a16:creationId xmlns:a16="http://schemas.microsoft.com/office/drawing/2014/main" id="{D94C4B3C-DCA6-0A81-C187-5C61F3A47DB6}"/>
              </a:ext>
            </a:extLst>
          </p:cNvPr>
          <p:cNvSpPr txBox="1">
            <a:spLocks noChangeArrowheads="1"/>
          </p:cNvSpPr>
          <p:nvPr/>
        </p:nvSpPr>
        <p:spPr bwMode="auto">
          <a:xfrm>
            <a:off x="2782888" y="3500438"/>
            <a:ext cx="538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2400"/>
              <a:t>Η: </a:t>
            </a:r>
            <a:endParaRPr lang="el-GR" altLang="en-GR" sz="2400" baseline="30000"/>
          </a:p>
        </p:txBody>
      </p:sp>
      <p:sp>
        <p:nvSpPr>
          <p:cNvPr id="8266" name="Line 74">
            <a:extLst>
              <a:ext uri="{FF2B5EF4-FFF2-40B4-BE49-F238E27FC236}">
                <a16:creationId xmlns:a16="http://schemas.microsoft.com/office/drawing/2014/main" id="{E573EC24-364D-7050-2E08-F59CB4E465FB}"/>
              </a:ext>
            </a:extLst>
          </p:cNvPr>
          <p:cNvSpPr>
            <a:spLocks noChangeShapeType="1"/>
          </p:cNvSpPr>
          <p:nvPr/>
        </p:nvSpPr>
        <p:spPr bwMode="auto">
          <a:xfrm>
            <a:off x="3321051" y="386080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267" name="Line 75">
            <a:extLst>
              <a:ext uri="{FF2B5EF4-FFF2-40B4-BE49-F238E27FC236}">
                <a16:creationId xmlns:a16="http://schemas.microsoft.com/office/drawing/2014/main" id="{58235E12-E652-8E2A-F888-BE1B098DF1C5}"/>
              </a:ext>
            </a:extLst>
          </p:cNvPr>
          <p:cNvSpPr>
            <a:spLocks noChangeShapeType="1"/>
          </p:cNvSpPr>
          <p:nvPr/>
        </p:nvSpPr>
        <p:spPr bwMode="auto">
          <a:xfrm flipV="1">
            <a:off x="3536950" y="3573464"/>
            <a:ext cx="0" cy="2873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04" name="Text Box 112">
            <a:extLst>
              <a:ext uri="{FF2B5EF4-FFF2-40B4-BE49-F238E27FC236}">
                <a16:creationId xmlns:a16="http://schemas.microsoft.com/office/drawing/2014/main" id="{FAB45242-CD0D-D2E1-92D1-76EAA4003E78}"/>
              </a:ext>
            </a:extLst>
          </p:cNvPr>
          <p:cNvSpPr txBox="1">
            <a:spLocks noChangeArrowheads="1"/>
          </p:cNvSpPr>
          <p:nvPr/>
        </p:nvSpPr>
        <p:spPr bwMode="auto">
          <a:xfrm>
            <a:off x="3862388" y="357187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a:t>
            </a:r>
            <a:endParaRPr lang="el-GR" altLang="en-GR" sz="2400"/>
          </a:p>
        </p:txBody>
      </p:sp>
      <p:sp>
        <p:nvSpPr>
          <p:cNvPr id="8305" name="Line 113">
            <a:extLst>
              <a:ext uri="{FF2B5EF4-FFF2-40B4-BE49-F238E27FC236}">
                <a16:creationId xmlns:a16="http://schemas.microsoft.com/office/drawing/2014/main" id="{336F5CE7-3CF7-F8A8-B468-844C85398BED}"/>
              </a:ext>
            </a:extLst>
          </p:cNvPr>
          <p:cNvSpPr>
            <a:spLocks noChangeShapeType="1"/>
          </p:cNvSpPr>
          <p:nvPr/>
        </p:nvSpPr>
        <p:spPr bwMode="auto">
          <a:xfrm>
            <a:off x="4799014" y="382746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06" name="Line 114">
            <a:extLst>
              <a:ext uri="{FF2B5EF4-FFF2-40B4-BE49-F238E27FC236}">
                <a16:creationId xmlns:a16="http://schemas.microsoft.com/office/drawing/2014/main" id="{F7A643CF-F98C-CC97-B56B-CCECEF532687}"/>
              </a:ext>
            </a:extLst>
          </p:cNvPr>
          <p:cNvSpPr>
            <a:spLocks noChangeShapeType="1"/>
          </p:cNvSpPr>
          <p:nvPr/>
        </p:nvSpPr>
        <p:spPr bwMode="auto">
          <a:xfrm>
            <a:off x="5518151" y="382746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07" name="Line 115">
            <a:extLst>
              <a:ext uri="{FF2B5EF4-FFF2-40B4-BE49-F238E27FC236}">
                <a16:creationId xmlns:a16="http://schemas.microsoft.com/office/drawing/2014/main" id="{89C222F0-4F0B-1896-CA45-3BE36CFF5FD6}"/>
              </a:ext>
            </a:extLst>
          </p:cNvPr>
          <p:cNvSpPr>
            <a:spLocks noChangeShapeType="1"/>
          </p:cNvSpPr>
          <p:nvPr/>
        </p:nvSpPr>
        <p:spPr bwMode="auto">
          <a:xfrm>
            <a:off x="6238876" y="382746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08" name="Line 116">
            <a:extLst>
              <a:ext uri="{FF2B5EF4-FFF2-40B4-BE49-F238E27FC236}">
                <a16:creationId xmlns:a16="http://schemas.microsoft.com/office/drawing/2014/main" id="{E285F1BB-7C6E-4504-EEEA-D00424F1657D}"/>
              </a:ext>
            </a:extLst>
          </p:cNvPr>
          <p:cNvSpPr>
            <a:spLocks noChangeShapeType="1"/>
          </p:cNvSpPr>
          <p:nvPr/>
        </p:nvSpPr>
        <p:spPr bwMode="auto">
          <a:xfrm>
            <a:off x="7031039" y="382746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09" name="Line 117">
            <a:extLst>
              <a:ext uri="{FF2B5EF4-FFF2-40B4-BE49-F238E27FC236}">
                <a16:creationId xmlns:a16="http://schemas.microsoft.com/office/drawing/2014/main" id="{F69E09B7-BA84-B22A-4ED9-796C56712DEA}"/>
              </a:ext>
            </a:extLst>
          </p:cNvPr>
          <p:cNvSpPr>
            <a:spLocks noChangeShapeType="1"/>
          </p:cNvSpPr>
          <p:nvPr/>
        </p:nvSpPr>
        <p:spPr bwMode="auto">
          <a:xfrm>
            <a:off x="7823201" y="3827463"/>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10" name="Line 118">
            <a:extLst>
              <a:ext uri="{FF2B5EF4-FFF2-40B4-BE49-F238E27FC236}">
                <a16:creationId xmlns:a16="http://schemas.microsoft.com/office/drawing/2014/main" id="{2B6174D6-8199-54A8-634E-E43CA0E2947E}"/>
              </a:ext>
            </a:extLst>
          </p:cNvPr>
          <p:cNvSpPr>
            <a:spLocks noChangeShapeType="1"/>
          </p:cNvSpPr>
          <p:nvPr/>
        </p:nvSpPr>
        <p:spPr bwMode="auto">
          <a:xfrm flipV="1">
            <a:off x="4941888"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1" name="Line 119">
            <a:extLst>
              <a:ext uri="{FF2B5EF4-FFF2-40B4-BE49-F238E27FC236}">
                <a16:creationId xmlns:a16="http://schemas.microsoft.com/office/drawing/2014/main" id="{BE6F87AA-91C4-349C-14D7-86F2B2DAAB1D}"/>
              </a:ext>
            </a:extLst>
          </p:cNvPr>
          <p:cNvSpPr>
            <a:spLocks noChangeShapeType="1"/>
          </p:cNvSpPr>
          <p:nvPr/>
        </p:nvSpPr>
        <p:spPr bwMode="auto">
          <a:xfrm rot="10800000" flipV="1">
            <a:off x="5086350"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2" name="Line 120">
            <a:extLst>
              <a:ext uri="{FF2B5EF4-FFF2-40B4-BE49-F238E27FC236}">
                <a16:creationId xmlns:a16="http://schemas.microsoft.com/office/drawing/2014/main" id="{BDAF8419-F546-1151-E050-DBBCFE18B8CC}"/>
              </a:ext>
            </a:extLst>
          </p:cNvPr>
          <p:cNvSpPr>
            <a:spLocks noChangeShapeType="1"/>
          </p:cNvSpPr>
          <p:nvPr/>
        </p:nvSpPr>
        <p:spPr bwMode="auto">
          <a:xfrm flipV="1">
            <a:off x="5734050"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3" name="Line 121">
            <a:extLst>
              <a:ext uri="{FF2B5EF4-FFF2-40B4-BE49-F238E27FC236}">
                <a16:creationId xmlns:a16="http://schemas.microsoft.com/office/drawing/2014/main" id="{14190365-7721-6F2E-746B-D26638EEB321}"/>
              </a:ext>
            </a:extLst>
          </p:cNvPr>
          <p:cNvSpPr>
            <a:spLocks noChangeShapeType="1"/>
          </p:cNvSpPr>
          <p:nvPr/>
        </p:nvSpPr>
        <p:spPr bwMode="auto">
          <a:xfrm rot="10800000" flipV="1">
            <a:off x="5878513"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4" name="Line 122">
            <a:extLst>
              <a:ext uri="{FF2B5EF4-FFF2-40B4-BE49-F238E27FC236}">
                <a16:creationId xmlns:a16="http://schemas.microsoft.com/office/drawing/2014/main" id="{9276E300-D5E0-E37F-8209-8F4D3BD4B7DF}"/>
              </a:ext>
            </a:extLst>
          </p:cNvPr>
          <p:cNvSpPr>
            <a:spLocks noChangeShapeType="1"/>
          </p:cNvSpPr>
          <p:nvPr/>
        </p:nvSpPr>
        <p:spPr bwMode="auto">
          <a:xfrm flipV="1">
            <a:off x="6381750"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5" name="Line 123">
            <a:extLst>
              <a:ext uri="{FF2B5EF4-FFF2-40B4-BE49-F238E27FC236}">
                <a16:creationId xmlns:a16="http://schemas.microsoft.com/office/drawing/2014/main" id="{CC25B0EC-38A4-6B1B-CFE9-88343F0C550D}"/>
              </a:ext>
            </a:extLst>
          </p:cNvPr>
          <p:cNvSpPr>
            <a:spLocks noChangeShapeType="1"/>
          </p:cNvSpPr>
          <p:nvPr/>
        </p:nvSpPr>
        <p:spPr bwMode="auto">
          <a:xfrm rot="10800000" flipV="1">
            <a:off x="6526213"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6" name="Line 124">
            <a:extLst>
              <a:ext uri="{FF2B5EF4-FFF2-40B4-BE49-F238E27FC236}">
                <a16:creationId xmlns:a16="http://schemas.microsoft.com/office/drawing/2014/main" id="{F4C8E8F0-0199-5E20-992C-D468278D3A36}"/>
              </a:ext>
            </a:extLst>
          </p:cNvPr>
          <p:cNvSpPr>
            <a:spLocks noChangeShapeType="1"/>
          </p:cNvSpPr>
          <p:nvPr/>
        </p:nvSpPr>
        <p:spPr bwMode="auto">
          <a:xfrm flipV="1">
            <a:off x="7173913"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7" name="Line 125">
            <a:extLst>
              <a:ext uri="{FF2B5EF4-FFF2-40B4-BE49-F238E27FC236}">
                <a16:creationId xmlns:a16="http://schemas.microsoft.com/office/drawing/2014/main" id="{6966FE04-8F03-F894-734F-40561FE5AD99}"/>
              </a:ext>
            </a:extLst>
          </p:cNvPr>
          <p:cNvSpPr>
            <a:spLocks noChangeShapeType="1"/>
          </p:cNvSpPr>
          <p:nvPr/>
        </p:nvSpPr>
        <p:spPr bwMode="auto">
          <a:xfrm rot="10800000" flipV="1">
            <a:off x="7318375" y="3540125"/>
            <a:ext cx="0" cy="28733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8" name="Line 126">
            <a:extLst>
              <a:ext uri="{FF2B5EF4-FFF2-40B4-BE49-F238E27FC236}">
                <a16:creationId xmlns:a16="http://schemas.microsoft.com/office/drawing/2014/main" id="{29A3F2A2-5533-8B6D-6BFA-F7391237A6B8}"/>
              </a:ext>
            </a:extLst>
          </p:cNvPr>
          <p:cNvSpPr>
            <a:spLocks noChangeShapeType="1"/>
          </p:cNvSpPr>
          <p:nvPr/>
        </p:nvSpPr>
        <p:spPr bwMode="auto">
          <a:xfrm rot="10800000" flipH="1" flipV="1">
            <a:off x="7966037" y="3514725"/>
            <a:ext cx="0" cy="371476"/>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19" name="Text Box 127">
            <a:extLst>
              <a:ext uri="{FF2B5EF4-FFF2-40B4-BE49-F238E27FC236}">
                <a16:creationId xmlns:a16="http://schemas.microsoft.com/office/drawing/2014/main" id="{B61F91C7-7B17-A38B-E73F-32BF0E0D0B8A}"/>
              </a:ext>
            </a:extLst>
          </p:cNvPr>
          <p:cNvSpPr txBox="1">
            <a:spLocks noChangeArrowheads="1"/>
          </p:cNvSpPr>
          <p:nvPr/>
        </p:nvSpPr>
        <p:spPr bwMode="auto">
          <a:xfrm>
            <a:off x="6311900" y="3781426"/>
            <a:ext cx="50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x</a:t>
            </a:r>
            <a:endParaRPr lang="el-GR" altLang="en-GR" sz="1800" b="1"/>
          </a:p>
        </p:txBody>
      </p:sp>
      <p:sp>
        <p:nvSpPr>
          <p:cNvPr id="8320" name="Text Box 128">
            <a:extLst>
              <a:ext uri="{FF2B5EF4-FFF2-40B4-BE49-F238E27FC236}">
                <a16:creationId xmlns:a16="http://schemas.microsoft.com/office/drawing/2014/main" id="{AA02E072-83AD-6D55-2BE8-007800D56ED2}"/>
              </a:ext>
            </a:extLst>
          </p:cNvPr>
          <p:cNvSpPr txBox="1">
            <a:spLocks noChangeArrowheads="1"/>
          </p:cNvSpPr>
          <p:nvPr/>
        </p:nvSpPr>
        <p:spPr bwMode="auto">
          <a:xfrm>
            <a:off x="7104064" y="3781426"/>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y</a:t>
            </a:r>
            <a:endParaRPr lang="el-GR" altLang="en-GR" sz="1800" b="1"/>
          </a:p>
        </p:txBody>
      </p:sp>
      <p:sp>
        <p:nvSpPr>
          <p:cNvPr id="8322" name="Text Box 130">
            <a:extLst>
              <a:ext uri="{FF2B5EF4-FFF2-40B4-BE49-F238E27FC236}">
                <a16:creationId xmlns:a16="http://schemas.microsoft.com/office/drawing/2014/main" id="{601556F7-6FEA-43FE-ACF9-3C67F594A09C}"/>
              </a:ext>
            </a:extLst>
          </p:cNvPr>
          <p:cNvSpPr txBox="1">
            <a:spLocks noChangeArrowheads="1"/>
          </p:cNvSpPr>
          <p:nvPr/>
        </p:nvSpPr>
        <p:spPr bwMode="auto">
          <a:xfrm>
            <a:off x="4295775" y="3500438"/>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F:</a:t>
            </a:r>
            <a:endParaRPr lang="el-GR" altLang="en-GR" sz="2400"/>
          </a:p>
        </p:txBody>
      </p:sp>
      <p:grpSp>
        <p:nvGrpSpPr>
          <p:cNvPr id="4" name="Group 137">
            <a:extLst>
              <a:ext uri="{FF2B5EF4-FFF2-40B4-BE49-F238E27FC236}">
                <a16:creationId xmlns:a16="http://schemas.microsoft.com/office/drawing/2014/main" id="{4CD983F3-95E6-494B-5124-2EC1C752CC44}"/>
              </a:ext>
            </a:extLst>
          </p:cNvPr>
          <p:cNvGrpSpPr>
            <a:grpSpLocks/>
          </p:cNvGrpSpPr>
          <p:nvPr/>
        </p:nvGrpSpPr>
        <p:grpSpPr bwMode="auto">
          <a:xfrm>
            <a:off x="9120189" y="3429001"/>
            <a:ext cx="1584325" cy="576263"/>
            <a:chOff x="4740" y="2115"/>
            <a:chExt cx="998" cy="363"/>
          </a:xfrm>
        </p:grpSpPr>
        <p:sp>
          <p:nvSpPr>
            <p:cNvPr id="6267" name="Text Box 132">
              <a:extLst>
                <a:ext uri="{FF2B5EF4-FFF2-40B4-BE49-F238E27FC236}">
                  <a16:creationId xmlns:a16="http://schemas.microsoft.com/office/drawing/2014/main" id="{5FA130ED-8600-DF34-7C64-80D74A0A80A6}"/>
                </a:ext>
              </a:extLst>
            </p:cNvPr>
            <p:cNvSpPr txBox="1">
              <a:spLocks noChangeArrowheads="1"/>
            </p:cNvSpPr>
            <p:nvPr/>
          </p:nvSpPr>
          <p:spPr bwMode="auto">
            <a:xfrm>
              <a:off x="4740" y="2190"/>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H</a:t>
              </a:r>
              <a:endParaRPr lang="el-GR" altLang="en-GR" sz="2400"/>
            </a:p>
          </p:txBody>
        </p:sp>
        <p:sp>
          <p:nvSpPr>
            <p:cNvPr id="6268" name="Text Box 133">
              <a:extLst>
                <a:ext uri="{FF2B5EF4-FFF2-40B4-BE49-F238E27FC236}">
                  <a16:creationId xmlns:a16="http://schemas.microsoft.com/office/drawing/2014/main" id="{EBCB8F61-AA0E-8FEE-BDE9-735DAB48E19B}"/>
                </a:ext>
              </a:extLst>
            </p:cNvPr>
            <p:cNvSpPr txBox="1">
              <a:spLocks noChangeArrowheads="1"/>
            </p:cNvSpPr>
            <p:nvPr/>
          </p:nvSpPr>
          <p:spPr bwMode="auto">
            <a:xfrm>
              <a:off x="5466" y="2190"/>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F</a:t>
              </a:r>
              <a:endParaRPr lang="el-GR" altLang="en-GR" sz="2400"/>
            </a:p>
          </p:txBody>
        </p:sp>
        <p:sp>
          <p:nvSpPr>
            <p:cNvPr id="6269" name="Line 134">
              <a:extLst>
                <a:ext uri="{FF2B5EF4-FFF2-40B4-BE49-F238E27FC236}">
                  <a16:creationId xmlns:a16="http://schemas.microsoft.com/office/drawing/2014/main" id="{D970823F-9DD7-9A74-41C7-97E496EC7980}"/>
                </a:ext>
              </a:extLst>
            </p:cNvPr>
            <p:cNvSpPr>
              <a:spLocks noChangeShapeType="1"/>
            </p:cNvSpPr>
            <p:nvPr/>
          </p:nvSpPr>
          <p:spPr bwMode="auto">
            <a:xfrm>
              <a:off x="5012" y="2326"/>
              <a:ext cx="45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6270" name="Text Box 135">
              <a:extLst>
                <a:ext uri="{FF2B5EF4-FFF2-40B4-BE49-F238E27FC236}">
                  <a16:creationId xmlns:a16="http://schemas.microsoft.com/office/drawing/2014/main" id="{09D22AA4-1CEA-DAAD-DF70-E89DE595DD04}"/>
                </a:ext>
              </a:extLst>
            </p:cNvPr>
            <p:cNvSpPr txBox="1">
              <a:spLocks noChangeArrowheads="1"/>
            </p:cNvSpPr>
            <p:nvPr/>
          </p:nvSpPr>
          <p:spPr bwMode="auto">
            <a:xfrm>
              <a:off x="4967" y="2115"/>
              <a:ext cx="6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600" b="1"/>
                <a:t>σ </a:t>
              </a:r>
              <a:r>
                <a:rPr lang="en-US" altLang="en-GR" sz="1600" b="1"/>
                <a:t>s-p</a:t>
              </a:r>
              <a:r>
                <a:rPr lang="en-US" altLang="en-GR" sz="1600" b="1" baseline="-25000"/>
                <a:t>z</a:t>
              </a:r>
              <a:endParaRPr lang="el-GR" altLang="en-GR" sz="1600" b="1" baseline="-25000"/>
            </a:p>
          </p:txBody>
        </p:sp>
      </p:grpSp>
      <p:sp>
        <p:nvSpPr>
          <p:cNvPr id="8328" name="AutoShape 136">
            <a:extLst>
              <a:ext uri="{FF2B5EF4-FFF2-40B4-BE49-F238E27FC236}">
                <a16:creationId xmlns:a16="http://schemas.microsoft.com/office/drawing/2014/main" id="{C714C939-97CD-00CF-B30E-A18AE4E7BBF5}"/>
              </a:ext>
            </a:extLst>
          </p:cNvPr>
          <p:cNvSpPr>
            <a:spLocks noChangeArrowheads="1"/>
          </p:cNvSpPr>
          <p:nvPr/>
        </p:nvSpPr>
        <p:spPr bwMode="auto">
          <a:xfrm>
            <a:off x="8472489" y="3716338"/>
            <a:ext cx="503237" cy="144462"/>
          </a:xfrm>
          <a:prstGeom prst="rightArrow">
            <a:avLst>
              <a:gd name="adj1" fmla="val 50000"/>
              <a:gd name="adj2" fmla="val 8708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endParaRPr lang="en-US" altLang="en-GR"/>
          </a:p>
        </p:txBody>
      </p:sp>
      <p:sp>
        <p:nvSpPr>
          <p:cNvPr id="8330" name="Text Box 138">
            <a:extLst>
              <a:ext uri="{FF2B5EF4-FFF2-40B4-BE49-F238E27FC236}">
                <a16:creationId xmlns:a16="http://schemas.microsoft.com/office/drawing/2014/main" id="{47CFBB2A-81EA-2854-C286-F3252D650C88}"/>
              </a:ext>
            </a:extLst>
          </p:cNvPr>
          <p:cNvSpPr txBox="1">
            <a:spLocks noChangeArrowheads="1"/>
          </p:cNvSpPr>
          <p:nvPr/>
        </p:nvSpPr>
        <p:spPr bwMode="auto">
          <a:xfrm>
            <a:off x="1524001" y="4987925"/>
            <a:ext cx="25558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buFontTx/>
              <a:buAutoNum type="arabicPeriod" startAt="4"/>
            </a:pPr>
            <a:r>
              <a:rPr lang="en-US" altLang="en-GR" sz="2400" b="1"/>
              <a:t> N</a:t>
            </a:r>
            <a:r>
              <a:rPr lang="el-GR" altLang="en-GR" sz="2400" b="1" baseline="-25000"/>
              <a:t>2</a:t>
            </a:r>
            <a:r>
              <a:rPr lang="en-US" altLang="en-GR" sz="2400" b="1"/>
              <a:t>  </a:t>
            </a:r>
            <a:r>
              <a:rPr lang="en-US" altLang="en-GR" sz="2400" b="1">
                <a:latin typeface="Lucida Sans Unicode" panose="020B0602030504020204" pitchFamily="34" charset="0"/>
                <a:cs typeface="Lucida Sans Unicode" panose="020B0602030504020204" pitchFamily="34" charset="0"/>
              </a:rPr>
              <a:t>⇨  </a:t>
            </a:r>
            <a:r>
              <a:rPr lang="en-US" altLang="en-GR" sz="2400" b="1"/>
              <a:t>N</a:t>
            </a:r>
            <a:r>
              <a:rPr lang="en-US" altLang="en-GR" sz="2400" b="1">
                <a:cs typeface="Lucida Sans Unicode" panose="020B0602030504020204" pitchFamily="34" charset="0"/>
              </a:rPr>
              <a:t>≡</a:t>
            </a:r>
            <a:r>
              <a:rPr lang="en-US" altLang="en-GR" sz="2400" b="1"/>
              <a:t>N</a:t>
            </a:r>
            <a:endParaRPr lang="el-GR" altLang="en-GR" sz="2400" b="1" baseline="-25000"/>
          </a:p>
        </p:txBody>
      </p:sp>
      <p:sp>
        <p:nvSpPr>
          <p:cNvPr id="8331" name="Text Box 139">
            <a:extLst>
              <a:ext uri="{FF2B5EF4-FFF2-40B4-BE49-F238E27FC236}">
                <a16:creationId xmlns:a16="http://schemas.microsoft.com/office/drawing/2014/main" id="{5E08DCAF-8F13-4D2F-F236-2E159467D624}"/>
              </a:ext>
            </a:extLst>
          </p:cNvPr>
          <p:cNvSpPr txBox="1">
            <a:spLocks noChangeArrowheads="1"/>
          </p:cNvSpPr>
          <p:nvPr/>
        </p:nvSpPr>
        <p:spPr bwMode="auto">
          <a:xfrm>
            <a:off x="4511676" y="498792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baseline="-25000"/>
              <a:t>7</a:t>
            </a:r>
            <a:r>
              <a:rPr lang="en-US" altLang="en-GR" sz="2400"/>
              <a:t>N</a:t>
            </a:r>
            <a:r>
              <a:rPr lang="el-GR" altLang="en-GR" sz="2400"/>
              <a:t>: 1</a:t>
            </a:r>
            <a:r>
              <a:rPr lang="en-US" altLang="en-GR" sz="2400"/>
              <a:t>s</a:t>
            </a:r>
            <a:r>
              <a:rPr lang="en-US" altLang="en-GR" sz="2400" baseline="30000"/>
              <a:t>2</a:t>
            </a:r>
            <a:r>
              <a:rPr lang="en-US" altLang="en-GR" sz="2400"/>
              <a:t>2s</a:t>
            </a:r>
            <a:r>
              <a:rPr lang="en-US" altLang="en-GR" sz="2400" baseline="30000"/>
              <a:t>2</a:t>
            </a:r>
            <a:r>
              <a:rPr lang="en-US" altLang="en-GR" sz="2400"/>
              <a:t>2p</a:t>
            </a:r>
            <a:r>
              <a:rPr lang="en-US" altLang="en-GR" sz="2400" baseline="30000"/>
              <a:t>3</a:t>
            </a:r>
            <a:endParaRPr lang="el-GR" altLang="en-GR" sz="2400" baseline="30000"/>
          </a:p>
        </p:txBody>
      </p:sp>
      <p:sp>
        <p:nvSpPr>
          <p:cNvPr id="8332" name="Text Box 140">
            <a:extLst>
              <a:ext uri="{FF2B5EF4-FFF2-40B4-BE49-F238E27FC236}">
                <a16:creationId xmlns:a16="http://schemas.microsoft.com/office/drawing/2014/main" id="{7E446C6C-9509-91F4-4FC9-60811723937F}"/>
              </a:ext>
            </a:extLst>
          </p:cNvPr>
          <p:cNvSpPr txBox="1">
            <a:spLocks noChangeArrowheads="1"/>
          </p:cNvSpPr>
          <p:nvPr/>
        </p:nvSpPr>
        <p:spPr bwMode="auto">
          <a:xfrm>
            <a:off x="1558925" y="5870575"/>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N:</a:t>
            </a:r>
            <a:endParaRPr lang="el-GR" altLang="en-GR" sz="2400"/>
          </a:p>
        </p:txBody>
      </p:sp>
      <p:sp>
        <p:nvSpPr>
          <p:cNvPr id="8333" name="Line 141">
            <a:extLst>
              <a:ext uri="{FF2B5EF4-FFF2-40B4-BE49-F238E27FC236}">
                <a16:creationId xmlns:a16="http://schemas.microsoft.com/office/drawing/2014/main" id="{B0A8305B-7BD3-BAE5-9E44-D3772483DF6A}"/>
              </a:ext>
            </a:extLst>
          </p:cNvPr>
          <p:cNvSpPr>
            <a:spLocks noChangeShapeType="1"/>
          </p:cNvSpPr>
          <p:nvPr/>
        </p:nvSpPr>
        <p:spPr bwMode="auto">
          <a:xfrm>
            <a:off x="2135189"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34" name="Line 142">
            <a:extLst>
              <a:ext uri="{FF2B5EF4-FFF2-40B4-BE49-F238E27FC236}">
                <a16:creationId xmlns:a16="http://schemas.microsoft.com/office/drawing/2014/main" id="{7A9F28FE-C080-62C2-72A7-056E0FEBC24A}"/>
              </a:ext>
            </a:extLst>
          </p:cNvPr>
          <p:cNvSpPr>
            <a:spLocks noChangeShapeType="1"/>
          </p:cNvSpPr>
          <p:nvPr/>
        </p:nvSpPr>
        <p:spPr bwMode="auto">
          <a:xfrm>
            <a:off x="2854326"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35" name="Line 143">
            <a:extLst>
              <a:ext uri="{FF2B5EF4-FFF2-40B4-BE49-F238E27FC236}">
                <a16:creationId xmlns:a16="http://schemas.microsoft.com/office/drawing/2014/main" id="{36AEEEC1-5207-A315-37FE-63B4F2DA4F55}"/>
              </a:ext>
            </a:extLst>
          </p:cNvPr>
          <p:cNvSpPr>
            <a:spLocks noChangeShapeType="1"/>
          </p:cNvSpPr>
          <p:nvPr/>
        </p:nvSpPr>
        <p:spPr bwMode="auto">
          <a:xfrm>
            <a:off x="3575051"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36" name="Line 144">
            <a:extLst>
              <a:ext uri="{FF2B5EF4-FFF2-40B4-BE49-F238E27FC236}">
                <a16:creationId xmlns:a16="http://schemas.microsoft.com/office/drawing/2014/main" id="{54664495-1BE4-D4C2-D54A-9AE4A10AF720}"/>
              </a:ext>
            </a:extLst>
          </p:cNvPr>
          <p:cNvSpPr>
            <a:spLocks noChangeShapeType="1"/>
          </p:cNvSpPr>
          <p:nvPr/>
        </p:nvSpPr>
        <p:spPr bwMode="auto">
          <a:xfrm>
            <a:off x="4367214"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37" name="Line 145">
            <a:extLst>
              <a:ext uri="{FF2B5EF4-FFF2-40B4-BE49-F238E27FC236}">
                <a16:creationId xmlns:a16="http://schemas.microsoft.com/office/drawing/2014/main" id="{50F15474-6061-FC9B-5328-7B9C060FB7DB}"/>
              </a:ext>
            </a:extLst>
          </p:cNvPr>
          <p:cNvSpPr>
            <a:spLocks noChangeShapeType="1"/>
          </p:cNvSpPr>
          <p:nvPr/>
        </p:nvSpPr>
        <p:spPr bwMode="auto">
          <a:xfrm>
            <a:off x="5159376"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38" name="Line 146">
            <a:extLst>
              <a:ext uri="{FF2B5EF4-FFF2-40B4-BE49-F238E27FC236}">
                <a16:creationId xmlns:a16="http://schemas.microsoft.com/office/drawing/2014/main" id="{4F29B71F-6926-05C8-5FDD-3B9D62245EDC}"/>
              </a:ext>
            </a:extLst>
          </p:cNvPr>
          <p:cNvSpPr>
            <a:spLocks noChangeShapeType="1"/>
          </p:cNvSpPr>
          <p:nvPr/>
        </p:nvSpPr>
        <p:spPr bwMode="auto">
          <a:xfrm flipV="1">
            <a:off x="2278063"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39" name="Line 147">
            <a:extLst>
              <a:ext uri="{FF2B5EF4-FFF2-40B4-BE49-F238E27FC236}">
                <a16:creationId xmlns:a16="http://schemas.microsoft.com/office/drawing/2014/main" id="{32BC6CD1-CC43-BDCC-CE5A-8260E7AA1C53}"/>
              </a:ext>
            </a:extLst>
          </p:cNvPr>
          <p:cNvSpPr>
            <a:spLocks noChangeShapeType="1"/>
          </p:cNvSpPr>
          <p:nvPr/>
        </p:nvSpPr>
        <p:spPr bwMode="auto">
          <a:xfrm rot="10800000" flipV="1">
            <a:off x="2422525"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40" name="Line 148">
            <a:extLst>
              <a:ext uri="{FF2B5EF4-FFF2-40B4-BE49-F238E27FC236}">
                <a16:creationId xmlns:a16="http://schemas.microsoft.com/office/drawing/2014/main" id="{DBDE4A8B-33B3-65F4-E4B1-32695FF02F0D}"/>
              </a:ext>
            </a:extLst>
          </p:cNvPr>
          <p:cNvSpPr>
            <a:spLocks noChangeShapeType="1"/>
          </p:cNvSpPr>
          <p:nvPr/>
        </p:nvSpPr>
        <p:spPr bwMode="auto">
          <a:xfrm flipV="1">
            <a:off x="3070225"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41" name="Line 149">
            <a:extLst>
              <a:ext uri="{FF2B5EF4-FFF2-40B4-BE49-F238E27FC236}">
                <a16:creationId xmlns:a16="http://schemas.microsoft.com/office/drawing/2014/main" id="{A76494F1-5D10-1575-A1CB-1DFD2703169A}"/>
              </a:ext>
            </a:extLst>
          </p:cNvPr>
          <p:cNvSpPr>
            <a:spLocks noChangeShapeType="1"/>
          </p:cNvSpPr>
          <p:nvPr/>
        </p:nvSpPr>
        <p:spPr bwMode="auto">
          <a:xfrm rot="10800000" flipV="1">
            <a:off x="3214688"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42" name="Line 150">
            <a:extLst>
              <a:ext uri="{FF2B5EF4-FFF2-40B4-BE49-F238E27FC236}">
                <a16:creationId xmlns:a16="http://schemas.microsoft.com/office/drawing/2014/main" id="{5564EF67-F070-6221-B302-DFFBB9CFCE1C}"/>
              </a:ext>
            </a:extLst>
          </p:cNvPr>
          <p:cNvSpPr>
            <a:spLocks noChangeShapeType="1"/>
          </p:cNvSpPr>
          <p:nvPr/>
        </p:nvSpPr>
        <p:spPr bwMode="auto">
          <a:xfrm flipV="1">
            <a:off x="3792538" y="5916614"/>
            <a:ext cx="0" cy="2873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44" name="Line 152">
            <a:extLst>
              <a:ext uri="{FF2B5EF4-FFF2-40B4-BE49-F238E27FC236}">
                <a16:creationId xmlns:a16="http://schemas.microsoft.com/office/drawing/2014/main" id="{80B0A965-16AE-6901-83F7-C9A357954455}"/>
              </a:ext>
            </a:extLst>
          </p:cNvPr>
          <p:cNvSpPr>
            <a:spLocks noChangeShapeType="1"/>
          </p:cNvSpPr>
          <p:nvPr/>
        </p:nvSpPr>
        <p:spPr bwMode="auto">
          <a:xfrm flipV="1">
            <a:off x="4584700" y="5916614"/>
            <a:ext cx="0" cy="2873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46" name="Line 154">
            <a:extLst>
              <a:ext uri="{FF2B5EF4-FFF2-40B4-BE49-F238E27FC236}">
                <a16:creationId xmlns:a16="http://schemas.microsoft.com/office/drawing/2014/main" id="{9CFB9788-957E-9789-C098-47F91ADD864E}"/>
              </a:ext>
            </a:extLst>
          </p:cNvPr>
          <p:cNvSpPr>
            <a:spLocks noChangeShapeType="1"/>
          </p:cNvSpPr>
          <p:nvPr/>
        </p:nvSpPr>
        <p:spPr bwMode="auto">
          <a:xfrm flipV="1">
            <a:off x="5302250" y="5916614"/>
            <a:ext cx="0" cy="2873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47" name="Text Box 155">
            <a:extLst>
              <a:ext uri="{FF2B5EF4-FFF2-40B4-BE49-F238E27FC236}">
                <a16:creationId xmlns:a16="http://schemas.microsoft.com/office/drawing/2014/main" id="{55E48114-47CE-4054-112B-EA5D52FD1E84}"/>
              </a:ext>
            </a:extLst>
          </p:cNvPr>
          <p:cNvSpPr txBox="1">
            <a:spLocks noChangeArrowheads="1"/>
          </p:cNvSpPr>
          <p:nvPr/>
        </p:nvSpPr>
        <p:spPr bwMode="auto">
          <a:xfrm>
            <a:off x="3648075" y="6157913"/>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x</a:t>
            </a:r>
            <a:endParaRPr lang="el-GR" altLang="en-GR" sz="1800" b="1"/>
          </a:p>
        </p:txBody>
      </p:sp>
      <p:sp>
        <p:nvSpPr>
          <p:cNvPr id="8348" name="Text Box 156">
            <a:extLst>
              <a:ext uri="{FF2B5EF4-FFF2-40B4-BE49-F238E27FC236}">
                <a16:creationId xmlns:a16="http://schemas.microsoft.com/office/drawing/2014/main" id="{E4DCC86F-8580-33EA-C3F8-D00A432EBA90}"/>
              </a:ext>
            </a:extLst>
          </p:cNvPr>
          <p:cNvSpPr txBox="1">
            <a:spLocks noChangeArrowheads="1"/>
          </p:cNvSpPr>
          <p:nvPr/>
        </p:nvSpPr>
        <p:spPr bwMode="auto">
          <a:xfrm>
            <a:off x="4440239" y="615791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y</a:t>
            </a:r>
            <a:endParaRPr lang="el-GR" altLang="en-GR" sz="1800" b="1"/>
          </a:p>
        </p:txBody>
      </p:sp>
      <p:sp>
        <p:nvSpPr>
          <p:cNvPr id="8349" name="Text Box 157">
            <a:extLst>
              <a:ext uri="{FF2B5EF4-FFF2-40B4-BE49-F238E27FC236}">
                <a16:creationId xmlns:a16="http://schemas.microsoft.com/office/drawing/2014/main" id="{92E49D88-9406-5843-5DD5-5CA8E2CFC1DD}"/>
              </a:ext>
            </a:extLst>
          </p:cNvPr>
          <p:cNvSpPr txBox="1">
            <a:spLocks noChangeArrowheads="1"/>
          </p:cNvSpPr>
          <p:nvPr/>
        </p:nvSpPr>
        <p:spPr bwMode="auto">
          <a:xfrm>
            <a:off x="5160964" y="615791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z</a:t>
            </a:r>
            <a:endParaRPr lang="el-GR" altLang="en-GR" sz="1800" b="1"/>
          </a:p>
        </p:txBody>
      </p:sp>
      <p:sp>
        <p:nvSpPr>
          <p:cNvPr id="8350" name="Line 158">
            <a:extLst>
              <a:ext uri="{FF2B5EF4-FFF2-40B4-BE49-F238E27FC236}">
                <a16:creationId xmlns:a16="http://schemas.microsoft.com/office/drawing/2014/main" id="{712C2248-4445-E636-54D1-CD7995E08E66}"/>
              </a:ext>
            </a:extLst>
          </p:cNvPr>
          <p:cNvSpPr>
            <a:spLocks noChangeShapeType="1"/>
          </p:cNvSpPr>
          <p:nvPr/>
        </p:nvSpPr>
        <p:spPr bwMode="auto">
          <a:xfrm>
            <a:off x="6383339"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51" name="Line 159">
            <a:extLst>
              <a:ext uri="{FF2B5EF4-FFF2-40B4-BE49-F238E27FC236}">
                <a16:creationId xmlns:a16="http://schemas.microsoft.com/office/drawing/2014/main" id="{1FD5F863-9A91-3852-954B-87543D1BB90D}"/>
              </a:ext>
            </a:extLst>
          </p:cNvPr>
          <p:cNvSpPr>
            <a:spLocks noChangeShapeType="1"/>
          </p:cNvSpPr>
          <p:nvPr/>
        </p:nvSpPr>
        <p:spPr bwMode="auto">
          <a:xfrm>
            <a:off x="7102476"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52" name="Line 160">
            <a:extLst>
              <a:ext uri="{FF2B5EF4-FFF2-40B4-BE49-F238E27FC236}">
                <a16:creationId xmlns:a16="http://schemas.microsoft.com/office/drawing/2014/main" id="{AC8C0E50-3FF8-CB72-450D-2080185FDB36}"/>
              </a:ext>
            </a:extLst>
          </p:cNvPr>
          <p:cNvSpPr>
            <a:spLocks noChangeShapeType="1"/>
          </p:cNvSpPr>
          <p:nvPr/>
        </p:nvSpPr>
        <p:spPr bwMode="auto">
          <a:xfrm>
            <a:off x="7823201"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53" name="Line 161">
            <a:extLst>
              <a:ext uri="{FF2B5EF4-FFF2-40B4-BE49-F238E27FC236}">
                <a16:creationId xmlns:a16="http://schemas.microsoft.com/office/drawing/2014/main" id="{9ACAA4E4-5459-4206-AB01-1A2660CE64FE}"/>
              </a:ext>
            </a:extLst>
          </p:cNvPr>
          <p:cNvSpPr>
            <a:spLocks noChangeShapeType="1"/>
          </p:cNvSpPr>
          <p:nvPr/>
        </p:nvSpPr>
        <p:spPr bwMode="auto">
          <a:xfrm>
            <a:off x="8615364"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54" name="Line 162">
            <a:extLst>
              <a:ext uri="{FF2B5EF4-FFF2-40B4-BE49-F238E27FC236}">
                <a16:creationId xmlns:a16="http://schemas.microsoft.com/office/drawing/2014/main" id="{39393E40-3877-0330-1D5B-D55AF3ABA98B}"/>
              </a:ext>
            </a:extLst>
          </p:cNvPr>
          <p:cNvSpPr>
            <a:spLocks noChangeShapeType="1"/>
          </p:cNvSpPr>
          <p:nvPr/>
        </p:nvSpPr>
        <p:spPr bwMode="auto">
          <a:xfrm>
            <a:off x="9407526" y="62039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8355" name="Line 163">
            <a:extLst>
              <a:ext uri="{FF2B5EF4-FFF2-40B4-BE49-F238E27FC236}">
                <a16:creationId xmlns:a16="http://schemas.microsoft.com/office/drawing/2014/main" id="{E2721D66-C928-D98F-E1DE-FA0335A30572}"/>
              </a:ext>
            </a:extLst>
          </p:cNvPr>
          <p:cNvSpPr>
            <a:spLocks noChangeShapeType="1"/>
          </p:cNvSpPr>
          <p:nvPr/>
        </p:nvSpPr>
        <p:spPr bwMode="auto">
          <a:xfrm flipV="1">
            <a:off x="6526213"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56" name="Line 164">
            <a:extLst>
              <a:ext uri="{FF2B5EF4-FFF2-40B4-BE49-F238E27FC236}">
                <a16:creationId xmlns:a16="http://schemas.microsoft.com/office/drawing/2014/main" id="{70AB2B31-6B27-774E-26E1-9DD7855A1D66}"/>
              </a:ext>
            </a:extLst>
          </p:cNvPr>
          <p:cNvSpPr>
            <a:spLocks noChangeShapeType="1"/>
          </p:cNvSpPr>
          <p:nvPr/>
        </p:nvSpPr>
        <p:spPr bwMode="auto">
          <a:xfrm rot="10800000" flipV="1">
            <a:off x="6670675"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57" name="Line 165">
            <a:extLst>
              <a:ext uri="{FF2B5EF4-FFF2-40B4-BE49-F238E27FC236}">
                <a16:creationId xmlns:a16="http://schemas.microsoft.com/office/drawing/2014/main" id="{211875D5-6A30-0314-14D1-56B61A4186C5}"/>
              </a:ext>
            </a:extLst>
          </p:cNvPr>
          <p:cNvSpPr>
            <a:spLocks noChangeShapeType="1"/>
          </p:cNvSpPr>
          <p:nvPr/>
        </p:nvSpPr>
        <p:spPr bwMode="auto">
          <a:xfrm flipV="1">
            <a:off x="7318375"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58" name="Line 166">
            <a:extLst>
              <a:ext uri="{FF2B5EF4-FFF2-40B4-BE49-F238E27FC236}">
                <a16:creationId xmlns:a16="http://schemas.microsoft.com/office/drawing/2014/main" id="{6B2200AC-E8C6-1899-5575-312686FBA4AB}"/>
              </a:ext>
            </a:extLst>
          </p:cNvPr>
          <p:cNvSpPr>
            <a:spLocks noChangeShapeType="1"/>
          </p:cNvSpPr>
          <p:nvPr/>
        </p:nvSpPr>
        <p:spPr bwMode="auto">
          <a:xfrm rot="10800000" flipV="1">
            <a:off x="7462838" y="5916614"/>
            <a:ext cx="0" cy="28733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60" name="Line 168">
            <a:extLst>
              <a:ext uri="{FF2B5EF4-FFF2-40B4-BE49-F238E27FC236}">
                <a16:creationId xmlns:a16="http://schemas.microsoft.com/office/drawing/2014/main" id="{320F3D6F-7573-EAE5-CE9E-BC52457D75BB}"/>
              </a:ext>
            </a:extLst>
          </p:cNvPr>
          <p:cNvSpPr>
            <a:spLocks noChangeShapeType="1"/>
          </p:cNvSpPr>
          <p:nvPr/>
        </p:nvSpPr>
        <p:spPr bwMode="auto">
          <a:xfrm rot="10800000" flipH="1" flipV="1">
            <a:off x="8881656" y="5867398"/>
            <a:ext cx="2784" cy="290515"/>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61" name="Line 169">
            <a:extLst>
              <a:ext uri="{FF2B5EF4-FFF2-40B4-BE49-F238E27FC236}">
                <a16:creationId xmlns:a16="http://schemas.microsoft.com/office/drawing/2014/main" id="{B5E1F993-98E3-1956-B98F-D206FEB8FD72}"/>
              </a:ext>
            </a:extLst>
          </p:cNvPr>
          <p:cNvSpPr>
            <a:spLocks noChangeShapeType="1"/>
          </p:cNvSpPr>
          <p:nvPr/>
        </p:nvSpPr>
        <p:spPr bwMode="auto">
          <a:xfrm rot="10800000" flipH="1" flipV="1">
            <a:off x="9659938" y="5867399"/>
            <a:ext cx="2785" cy="290514"/>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362" name="Text Box 170">
            <a:extLst>
              <a:ext uri="{FF2B5EF4-FFF2-40B4-BE49-F238E27FC236}">
                <a16:creationId xmlns:a16="http://schemas.microsoft.com/office/drawing/2014/main" id="{00B8FC6A-85EE-88B2-CE9B-2C4D4919044E}"/>
              </a:ext>
            </a:extLst>
          </p:cNvPr>
          <p:cNvSpPr txBox="1">
            <a:spLocks noChangeArrowheads="1"/>
          </p:cNvSpPr>
          <p:nvPr/>
        </p:nvSpPr>
        <p:spPr bwMode="auto">
          <a:xfrm>
            <a:off x="7896225" y="6157913"/>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x</a:t>
            </a:r>
            <a:endParaRPr lang="el-GR" altLang="en-GR" sz="1800" b="1"/>
          </a:p>
        </p:txBody>
      </p:sp>
      <p:sp>
        <p:nvSpPr>
          <p:cNvPr id="8363" name="Text Box 171">
            <a:extLst>
              <a:ext uri="{FF2B5EF4-FFF2-40B4-BE49-F238E27FC236}">
                <a16:creationId xmlns:a16="http://schemas.microsoft.com/office/drawing/2014/main" id="{21327064-E89F-BFE5-47B0-56853568BCFA}"/>
              </a:ext>
            </a:extLst>
          </p:cNvPr>
          <p:cNvSpPr txBox="1">
            <a:spLocks noChangeArrowheads="1"/>
          </p:cNvSpPr>
          <p:nvPr/>
        </p:nvSpPr>
        <p:spPr bwMode="auto">
          <a:xfrm>
            <a:off x="8758239" y="6193391"/>
            <a:ext cx="929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dirty="0" err="1"/>
              <a:t>p</a:t>
            </a:r>
            <a:r>
              <a:rPr lang="en-US" altLang="en-GR" sz="1800" b="1" baseline="-25000" dirty="0" err="1"/>
              <a:t>y</a:t>
            </a:r>
            <a:endParaRPr lang="el-GR" altLang="en-GR" sz="1800" b="1" dirty="0"/>
          </a:p>
        </p:txBody>
      </p:sp>
      <p:sp>
        <p:nvSpPr>
          <p:cNvPr id="8364" name="Text Box 172">
            <a:extLst>
              <a:ext uri="{FF2B5EF4-FFF2-40B4-BE49-F238E27FC236}">
                <a16:creationId xmlns:a16="http://schemas.microsoft.com/office/drawing/2014/main" id="{C59ED2CF-A3CB-22CC-7A32-5880FEC8F132}"/>
              </a:ext>
            </a:extLst>
          </p:cNvPr>
          <p:cNvSpPr txBox="1">
            <a:spLocks noChangeArrowheads="1"/>
          </p:cNvSpPr>
          <p:nvPr/>
        </p:nvSpPr>
        <p:spPr bwMode="auto">
          <a:xfrm>
            <a:off x="9550400" y="6172493"/>
            <a:ext cx="1083467" cy="37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a:t>p</a:t>
            </a:r>
            <a:r>
              <a:rPr lang="en-US" altLang="en-GR" sz="1800" b="1" baseline="-25000"/>
              <a:t>z</a:t>
            </a:r>
            <a:endParaRPr lang="el-GR" altLang="en-GR" sz="1800" b="1"/>
          </a:p>
        </p:txBody>
      </p:sp>
      <p:sp>
        <p:nvSpPr>
          <p:cNvPr id="8365" name="Text Box 173">
            <a:extLst>
              <a:ext uri="{FF2B5EF4-FFF2-40B4-BE49-F238E27FC236}">
                <a16:creationId xmlns:a16="http://schemas.microsoft.com/office/drawing/2014/main" id="{A36935DF-85F0-1F26-45B8-D6AFAD0D29EA}"/>
              </a:ext>
            </a:extLst>
          </p:cNvPr>
          <p:cNvSpPr txBox="1">
            <a:spLocks noChangeArrowheads="1"/>
          </p:cNvSpPr>
          <p:nvPr/>
        </p:nvSpPr>
        <p:spPr bwMode="auto">
          <a:xfrm>
            <a:off x="5880101" y="594995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2400"/>
              <a:t>+</a:t>
            </a:r>
            <a:endParaRPr lang="el-GR" altLang="en-GR" sz="2400"/>
          </a:p>
        </p:txBody>
      </p:sp>
      <p:grpSp>
        <p:nvGrpSpPr>
          <p:cNvPr id="5" name="Group 185">
            <a:extLst>
              <a:ext uri="{FF2B5EF4-FFF2-40B4-BE49-F238E27FC236}">
                <a16:creationId xmlns:a16="http://schemas.microsoft.com/office/drawing/2014/main" id="{56169F8B-9CBF-299F-3BAF-CCA28BB4B845}"/>
              </a:ext>
            </a:extLst>
          </p:cNvPr>
          <p:cNvGrpSpPr>
            <a:grpSpLocks/>
          </p:cNvGrpSpPr>
          <p:nvPr/>
        </p:nvGrpSpPr>
        <p:grpSpPr bwMode="auto">
          <a:xfrm>
            <a:off x="6634163" y="4556124"/>
            <a:ext cx="3025775" cy="1311275"/>
            <a:chOff x="2426" y="2886"/>
            <a:chExt cx="1906" cy="826"/>
          </a:xfrm>
        </p:grpSpPr>
        <p:sp>
          <p:nvSpPr>
            <p:cNvPr id="6262" name="Text Box 174">
              <a:extLst>
                <a:ext uri="{FF2B5EF4-FFF2-40B4-BE49-F238E27FC236}">
                  <a16:creationId xmlns:a16="http://schemas.microsoft.com/office/drawing/2014/main" id="{D33BF6A8-A7C2-0AA0-FBA2-C320F71F74F7}"/>
                </a:ext>
              </a:extLst>
            </p:cNvPr>
            <p:cNvSpPr txBox="1">
              <a:spLocks noChangeArrowheads="1"/>
            </p:cNvSpPr>
            <p:nvPr/>
          </p:nvSpPr>
          <p:spPr bwMode="auto">
            <a:xfrm>
              <a:off x="2426" y="2886"/>
              <a:ext cx="545"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8000"/>
                <a:t>N</a:t>
              </a:r>
              <a:endParaRPr lang="el-GR" altLang="en-GR" sz="8000"/>
            </a:p>
          </p:txBody>
        </p:sp>
        <p:sp>
          <p:nvSpPr>
            <p:cNvPr id="6263" name="Text Box 175">
              <a:extLst>
                <a:ext uri="{FF2B5EF4-FFF2-40B4-BE49-F238E27FC236}">
                  <a16:creationId xmlns:a16="http://schemas.microsoft.com/office/drawing/2014/main" id="{797E4107-EA4A-D2E8-B301-9C9C7F062C9A}"/>
                </a:ext>
              </a:extLst>
            </p:cNvPr>
            <p:cNvSpPr txBox="1">
              <a:spLocks noChangeArrowheads="1"/>
            </p:cNvSpPr>
            <p:nvPr/>
          </p:nvSpPr>
          <p:spPr bwMode="auto">
            <a:xfrm>
              <a:off x="3741" y="2886"/>
              <a:ext cx="59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8000"/>
                <a:t>N</a:t>
              </a:r>
              <a:endParaRPr lang="el-GR" altLang="en-GR" sz="8000"/>
            </a:p>
          </p:txBody>
        </p:sp>
        <p:sp>
          <p:nvSpPr>
            <p:cNvPr id="6264" name="Line 176">
              <a:extLst>
                <a:ext uri="{FF2B5EF4-FFF2-40B4-BE49-F238E27FC236}">
                  <a16:creationId xmlns:a16="http://schemas.microsoft.com/office/drawing/2014/main" id="{9F3AE6FA-EBD4-CDD8-F10B-87123C06A978}"/>
                </a:ext>
              </a:extLst>
            </p:cNvPr>
            <p:cNvSpPr>
              <a:spLocks noChangeShapeType="1"/>
            </p:cNvSpPr>
            <p:nvPr/>
          </p:nvSpPr>
          <p:spPr bwMode="auto">
            <a:xfrm>
              <a:off x="2971" y="3112"/>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6265" name="Line 177">
              <a:extLst>
                <a:ext uri="{FF2B5EF4-FFF2-40B4-BE49-F238E27FC236}">
                  <a16:creationId xmlns:a16="http://schemas.microsoft.com/office/drawing/2014/main" id="{00589F48-72DC-0F6A-94AA-C2DBD1914C9F}"/>
                </a:ext>
              </a:extLst>
            </p:cNvPr>
            <p:cNvSpPr>
              <a:spLocks noChangeShapeType="1"/>
            </p:cNvSpPr>
            <p:nvPr/>
          </p:nvSpPr>
          <p:spPr bwMode="auto">
            <a:xfrm>
              <a:off x="2971" y="3307"/>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sp>
          <p:nvSpPr>
            <p:cNvPr id="6266" name="Line 178">
              <a:extLst>
                <a:ext uri="{FF2B5EF4-FFF2-40B4-BE49-F238E27FC236}">
                  <a16:creationId xmlns:a16="http://schemas.microsoft.com/office/drawing/2014/main" id="{A522C691-830A-5307-6B23-D06E4BD776F5}"/>
                </a:ext>
              </a:extLst>
            </p:cNvPr>
            <p:cNvSpPr>
              <a:spLocks noChangeShapeType="1"/>
            </p:cNvSpPr>
            <p:nvPr/>
          </p:nvSpPr>
          <p:spPr bwMode="auto">
            <a:xfrm>
              <a:off x="2971" y="3520"/>
              <a:ext cx="849"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R"/>
            </a:p>
          </p:txBody>
        </p:sp>
      </p:grpSp>
      <p:sp>
        <p:nvSpPr>
          <p:cNvPr id="8372" name="Text Box 180">
            <a:extLst>
              <a:ext uri="{FF2B5EF4-FFF2-40B4-BE49-F238E27FC236}">
                <a16:creationId xmlns:a16="http://schemas.microsoft.com/office/drawing/2014/main" id="{0B60FB19-A4AC-1BB8-587E-1CB0C0DE6B5A}"/>
              </a:ext>
            </a:extLst>
          </p:cNvPr>
          <p:cNvSpPr txBox="1">
            <a:spLocks noChangeArrowheads="1"/>
          </p:cNvSpPr>
          <p:nvPr/>
        </p:nvSpPr>
        <p:spPr bwMode="auto">
          <a:xfrm>
            <a:off x="7678739" y="5222876"/>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800"/>
              <a:t>σ </a:t>
            </a:r>
            <a:r>
              <a:rPr lang="en-US" altLang="en-GR" sz="1800"/>
              <a:t>p</a:t>
            </a:r>
            <a:r>
              <a:rPr lang="en-US" altLang="en-GR" sz="1800" b="1" baseline="-25000"/>
              <a:t>x</a:t>
            </a:r>
            <a:r>
              <a:rPr lang="en-US" altLang="en-GR" sz="1800"/>
              <a:t>-p</a:t>
            </a:r>
            <a:r>
              <a:rPr lang="en-US" altLang="en-GR" sz="1800" b="1" baseline="-25000"/>
              <a:t>x</a:t>
            </a:r>
            <a:endParaRPr lang="el-GR" altLang="en-GR" sz="1800" b="1" baseline="-25000"/>
          </a:p>
        </p:txBody>
      </p:sp>
      <p:sp>
        <p:nvSpPr>
          <p:cNvPr id="8373" name="Text Box 181">
            <a:extLst>
              <a:ext uri="{FF2B5EF4-FFF2-40B4-BE49-F238E27FC236}">
                <a16:creationId xmlns:a16="http://schemas.microsoft.com/office/drawing/2014/main" id="{CA64BF90-746E-B546-34BF-CA0AB1DD6A1A}"/>
              </a:ext>
            </a:extLst>
          </p:cNvPr>
          <p:cNvSpPr txBox="1">
            <a:spLocks noChangeArrowheads="1"/>
          </p:cNvSpPr>
          <p:nvPr/>
        </p:nvSpPr>
        <p:spPr bwMode="auto">
          <a:xfrm>
            <a:off x="7678738" y="486886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800"/>
              <a:t>π </a:t>
            </a:r>
            <a:r>
              <a:rPr lang="en-US" altLang="en-GR" sz="1800"/>
              <a:t>p</a:t>
            </a:r>
            <a:r>
              <a:rPr lang="en-US" altLang="en-GR" sz="1800" b="1" baseline="-25000"/>
              <a:t>y</a:t>
            </a:r>
            <a:r>
              <a:rPr lang="en-US" altLang="en-GR" sz="1800"/>
              <a:t>-p</a:t>
            </a:r>
            <a:r>
              <a:rPr lang="en-US" altLang="en-GR" sz="1800" b="1" baseline="-25000"/>
              <a:t>y</a:t>
            </a:r>
            <a:endParaRPr lang="el-GR" altLang="en-GR" sz="1800" b="1" baseline="-25000"/>
          </a:p>
        </p:txBody>
      </p:sp>
      <p:sp>
        <p:nvSpPr>
          <p:cNvPr id="8374" name="Text Box 182">
            <a:extLst>
              <a:ext uri="{FF2B5EF4-FFF2-40B4-BE49-F238E27FC236}">
                <a16:creationId xmlns:a16="http://schemas.microsoft.com/office/drawing/2014/main" id="{7A60F628-569C-606D-806D-1F319ED12625}"/>
              </a:ext>
            </a:extLst>
          </p:cNvPr>
          <p:cNvSpPr txBox="1">
            <a:spLocks noChangeArrowheads="1"/>
          </p:cNvSpPr>
          <p:nvPr/>
        </p:nvSpPr>
        <p:spPr bwMode="auto">
          <a:xfrm>
            <a:off x="7678739" y="4575176"/>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l-GR" altLang="en-GR" sz="1800"/>
              <a:t>π </a:t>
            </a:r>
            <a:r>
              <a:rPr lang="en-US" altLang="en-GR" sz="1800"/>
              <a:t>p</a:t>
            </a:r>
            <a:r>
              <a:rPr lang="en-US" altLang="en-GR" sz="1800" b="1" baseline="-25000"/>
              <a:t>z</a:t>
            </a:r>
            <a:r>
              <a:rPr lang="en-US" altLang="en-GR" sz="1800"/>
              <a:t>-p</a:t>
            </a:r>
            <a:r>
              <a:rPr lang="en-US" altLang="en-GR" sz="1800" b="1" baseline="-25000"/>
              <a:t>z</a:t>
            </a:r>
            <a:endParaRPr lang="el-GR" altLang="en-GR" sz="1800" b="1" baseline="-25000"/>
          </a:p>
        </p:txBody>
      </p:sp>
      <p:sp>
        <p:nvSpPr>
          <p:cNvPr id="6" name="Line 167">
            <a:extLst>
              <a:ext uri="{FF2B5EF4-FFF2-40B4-BE49-F238E27FC236}">
                <a16:creationId xmlns:a16="http://schemas.microsoft.com/office/drawing/2014/main" id="{DD07EAB0-5C64-42A2-0049-BBCEA626EBC0}"/>
              </a:ext>
            </a:extLst>
          </p:cNvPr>
          <p:cNvSpPr>
            <a:spLocks noChangeShapeType="1"/>
          </p:cNvSpPr>
          <p:nvPr/>
        </p:nvSpPr>
        <p:spPr bwMode="auto">
          <a:xfrm rot="10800000" flipH="1" flipV="1">
            <a:off x="7963254" y="5867399"/>
            <a:ext cx="2784" cy="36830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GR"/>
          </a:p>
        </p:txBody>
      </p:sp>
      <p:sp>
        <p:nvSpPr>
          <p:cNvPr id="8" name="Text Box 129">
            <a:extLst>
              <a:ext uri="{FF2B5EF4-FFF2-40B4-BE49-F238E27FC236}">
                <a16:creationId xmlns:a16="http://schemas.microsoft.com/office/drawing/2014/main" id="{E72A63DB-A286-92C2-5B19-EC5B91CB45FF}"/>
              </a:ext>
            </a:extLst>
          </p:cNvPr>
          <p:cNvSpPr txBox="1">
            <a:spLocks noChangeArrowheads="1"/>
          </p:cNvSpPr>
          <p:nvPr/>
        </p:nvSpPr>
        <p:spPr bwMode="auto">
          <a:xfrm>
            <a:off x="7751762" y="3827462"/>
            <a:ext cx="893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a:solidFill>
                  <a:schemeClr val="tx1"/>
                </a:solidFill>
                <a:latin typeface="Arial" panose="020B0604020202020204" pitchFamily="34" charset="0"/>
              </a:defRPr>
            </a:lvl1pPr>
            <a:lvl2pPr marL="742950" indent="-285750" eaLnBrk="0" hangingPunct="0">
              <a:defRPr sz="6000">
                <a:solidFill>
                  <a:schemeClr val="tx1"/>
                </a:solidFill>
                <a:latin typeface="Arial" panose="020B0604020202020204" pitchFamily="34" charset="0"/>
              </a:defRPr>
            </a:lvl2pPr>
            <a:lvl3pPr marL="1143000" indent="-228600" eaLnBrk="0" hangingPunct="0">
              <a:defRPr sz="6000">
                <a:solidFill>
                  <a:schemeClr val="tx1"/>
                </a:solidFill>
                <a:latin typeface="Arial" panose="020B0604020202020204" pitchFamily="34" charset="0"/>
              </a:defRPr>
            </a:lvl3pPr>
            <a:lvl4pPr marL="1600200" indent="-228600" eaLnBrk="0" hangingPunct="0">
              <a:defRPr sz="6000">
                <a:solidFill>
                  <a:schemeClr val="tx1"/>
                </a:solidFill>
                <a:latin typeface="Arial" panose="020B0604020202020204" pitchFamily="34" charset="0"/>
              </a:defRPr>
            </a:lvl4pPr>
            <a:lvl5pPr marL="2057400" indent="-228600" eaLnBrk="0" hangingPunct="0">
              <a:defRPr sz="6000">
                <a:solidFill>
                  <a:schemeClr val="tx1"/>
                </a:solidFill>
                <a:latin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spcBef>
                <a:spcPct val="50000"/>
              </a:spcBef>
            </a:pPr>
            <a:r>
              <a:rPr lang="en-US" altLang="en-GR" sz="1800" dirty="0"/>
              <a:t> </a:t>
            </a:r>
            <a:r>
              <a:rPr lang="en-US" altLang="en-GR" sz="1800" dirty="0" err="1"/>
              <a:t>p</a:t>
            </a:r>
            <a:r>
              <a:rPr lang="en-US" altLang="en-GR" sz="1800" b="1" baseline="-25000" dirty="0" err="1"/>
              <a:t>z</a:t>
            </a:r>
            <a:endParaRPr lang="el-GR" altLang="en-GR" sz="1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fade">
                                      <p:cBhvr>
                                        <p:cTn id="12" dur="2000"/>
                                        <p:tgtEl>
                                          <p:spTgt spid="81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2000"/>
                                        <p:tgtEl>
                                          <p:spTgt spid="8200"/>
                                        </p:tgtEl>
                                      </p:cBhvr>
                                    </p:animEffect>
                                  </p:childTnLst>
                                </p:cTn>
                              </p:par>
                              <p:par>
                                <p:cTn id="18" presetID="10" presetClass="entr" presetSubtype="0" fill="hold" nodeType="with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fade">
                                      <p:cBhvr>
                                        <p:cTn id="20" dur="2000"/>
                                        <p:tgtEl>
                                          <p:spTgt spid="8201"/>
                                        </p:tgtEl>
                                      </p:cBhvr>
                                    </p:animEffect>
                                  </p:childTnLst>
                                </p:cTn>
                              </p:par>
                              <p:par>
                                <p:cTn id="21" presetID="10" presetClass="entr" presetSubtype="0" fill="hold" nodeType="with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fade">
                                      <p:cBhvr>
                                        <p:cTn id="23" dur="2000"/>
                                        <p:tgtEl>
                                          <p:spTgt spid="82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203"/>
                                        </p:tgtEl>
                                        <p:attrNameLst>
                                          <p:attrName>style.visibility</p:attrName>
                                        </p:attrNameLst>
                                      </p:cBhvr>
                                      <p:to>
                                        <p:strVal val="visible"/>
                                      </p:to>
                                    </p:set>
                                    <p:animEffect transition="in" filter="fade">
                                      <p:cBhvr>
                                        <p:cTn id="26" dur="2000"/>
                                        <p:tgtEl>
                                          <p:spTgt spid="820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204"/>
                                        </p:tgtEl>
                                        <p:attrNameLst>
                                          <p:attrName>style.visibility</p:attrName>
                                        </p:attrNameLst>
                                      </p:cBhvr>
                                      <p:to>
                                        <p:strVal val="visible"/>
                                      </p:to>
                                    </p:set>
                                    <p:animEffect transition="in" filter="fade">
                                      <p:cBhvr>
                                        <p:cTn id="29" dur="2000"/>
                                        <p:tgtEl>
                                          <p:spTgt spid="8204"/>
                                        </p:tgtEl>
                                      </p:cBhvr>
                                    </p:animEffect>
                                  </p:childTnLst>
                                </p:cTn>
                              </p:par>
                              <p:par>
                                <p:cTn id="30" presetID="10" presetClass="entr" presetSubtype="0" fill="hold" nodeType="withEffect">
                                  <p:stCondLst>
                                    <p:cond delay="0"/>
                                  </p:stCondLst>
                                  <p:childTnLst>
                                    <p:set>
                                      <p:cBhvr>
                                        <p:cTn id="31" dur="1" fill="hold">
                                          <p:stCondLst>
                                            <p:cond delay="0"/>
                                          </p:stCondLst>
                                        </p:cTn>
                                        <p:tgtEl>
                                          <p:spTgt spid="8206"/>
                                        </p:tgtEl>
                                        <p:attrNameLst>
                                          <p:attrName>style.visibility</p:attrName>
                                        </p:attrNameLst>
                                      </p:cBhvr>
                                      <p:to>
                                        <p:strVal val="visible"/>
                                      </p:to>
                                    </p:set>
                                    <p:animEffect transition="in" filter="fade">
                                      <p:cBhvr>
                                        <p:cTn id="32" dur="2000"/>
                                        <p:tgtEl>
                                          <p:spTgt spid="8206"/>
                                        </p:tgtEl>
                                      </p:cBhvr>
                                    </p:animEffect>
                                  </p:childTnLst>
                                </p:cTn>
                              </p:par>
                              <p:par>
                                <p:cTn id="33" presetID="10" presetClass="entr" presetSubtype="0" fill="hold" nodeType="withEffect">
                                  <p:stCondLst>
                                    <p:cond delay="0"/>
                                  </p:stCondLst>
                                  <p:childTnLst>
                                    <p:set>
                                      <p:cBhvr>
                                        <p:cTn id="34" dur="1" fill="hold">
                                          <p:stCondLst>
                                            <p:cond delay="0"/>
                                          </p:stCondLst>
                                        </p:cTn>
                                        <p:tgtEl>
                                          <p:spTgt spid="8205"/>
                                        </p:tgtEl>
                                        <p:attrNameLst>
                                          <p:attrName>style.visibility</p:attrName>
                                        </p:attrNameLst>
                                      </p:cBhvr>
                                      <p:to>
                                        <p:strVal val="visible"/>
                                      </p:to>
                                    </p:set>
                                    <p:animEffect transition="in" filter="fade">
                                      <p:cBhvr>
                                        <p:cTn id="35" dur="2000"/>
                                        <p:tgtEl>
                                          <p:spTgt spid="820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207"/>
                                        </p:tgtEl>
                                        <p:attrNameLst>
                                          <p:attrName>style.visibility</p:attrName>
                                        </p:attrNameLst>
                                      </p:cBhvr>
                                      <p:to>
                                        <p:strVal val="visible"/>
                                      </p:to>
                                    </p:set>
                                    <p:animEffect transition="in" filter="fade">
                                      <p:cBhvr>
                                        <p:cTn id="40" dur="2000"/>
                                        <p:tgtEl>
                                          <p:spTgt spid="8207"/>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20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212"/>
                                        </p:tgtEl>
                                        <p:attrNameLst>
                                          <p:attrName>style.visibility</p:attrName>
                                        </p:attrNameLst>
                                      </p:cBhvr>
                                      <p:to>
                                        <p:strVal val="visible"/>
                                      </p:to>
                                    </p:set>
                                    <p:animEffect transition="in" filter="fade">
                                      <p:cBhvr>
                                        <p:cTn id="48" dur="2000"/>
                                        <p:tgtEl>
                                          <p:spTgt spid="82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213"/>
                                        </p:tgtEl>
                                        <p:attrNameLst>
                                          <p:attrName>style.visibility</p:attrName>
                                        </p:attrNameLst>
                                      </p:cBhvr>
                                      <p:to>
                                        <p:strVal val="visible"/>
                                      </p:to>
                                    </p:set>
                                    <p:animEffect transition="in" filter="fade">
                                      <p:cBhvr>
                                        <p:cTn id="53" dur="2000"/>
                                        <p:tgtEl>
                                          <p:spTgt spid="821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214"/>
                                        </p:tgtEl>
                                        <p:attrNameLst>
                                          <p:attrName>style.visibility</p:attrName>
                                        </p:attrNameLst>
                                      </p:cBhvr>
                                      <p:to>
                                        <p:strVal val="visible"/>
                                      </p:to>
                                    </p:set>
                                    <p:animEffect transition="in" filter="fade">
                                      <p:cBhvr>
                                        <p:cTn id="58" dur="2000"/>
                                        <p:tgtEl>
                                          <p:spTgt spid="8214"/>
                                        </p:tgtEl>
                                      </p:cBhvr>
                                    </p:animEffect>
                                  </p:childTnLst>
                                </p:cTn>
                              </p:par>
                              <p:par>
                                <p:cTn id="59" presetID="10" presetClass="entr" presetSubtype="0" fill="hold" nodeType="withEffect">
                                  <p:stCondLst>
                                    <p:cond delay="0"/>
                                  </p:stCondLst>
                                  <p:childTnLst>
                                    <p:set>
                                      <p:cBhvr>
                                        <p:cTn id="60" dur="1" fill="hold">
                                          <p:stCondLst>
                                            <p:cond delay="0"/>
                                          </p:stCondLst>
                                        </p:cTn>
                                        <p:tgtEl>
                                          <p:spTgt spid="8217"/>
                                        </p:tgtEl>
                                        <p:attrNameLst>
                                          <p:attrName>style.visibility</p:attrName>
                                        </p:attrNameLst>
                                      </p:cBhvr>
                                      <p:to>
                                        <p:strVal val="visible"/>
                                      </p:to>
                                    </p:set>
                                    <p:animEffect transition="in" filter="fade">
                                      <p:cBhvr>
                                        <p:cTn id="61" dur="2000"/>
                                        <p:tgtEl>
                                          <p:spTgt spid="8217"/>
                                        </p:tgtEl>
                                      </p:cBhvr>
                                    </p:animEffect>
                                  </p:childTnLst>
                                </p:cTn>
                              </p:par>
                              <p:par>
                                <p:cTn id="62" presetID="10" presetClass="entr" presetSubtype="0" fill="hold" nodeType="withEffect">
                                  <p:stCondLst>
                                    <p:cond delay="0"/>
                                  </p:stCondLst>
                                  <p:childTnLst>
                                    <p:set>
                                      <p:cBhvr>
                                        <p:cTn id="63" dur="1" fill="hold">
                                          <p:stCondLst>
                                            <p:cond delay="0"/>
                                          </p:stCondLst>
                                        </p:cTn>
                                        <p:tgtEl>
                                          <p:spTgt spid="8218"/>
                                        </p:tgtEl>
                                        <p:attrNameLst>
                                          <p:attrName>style.visibility</p:attrName>
                                        </p:attrNameLst>
                                      </p:cBhvr>
                                      <p:to>
                                        <p:strVal val="visible"/>
                                      </p:to>
                                    </p:set>
                                    <p:animEffect transition="in" filter="fade">
                                      <p:cBhvr>
                                        <p:cTn id="64" dur="2000"/>
                                        <p:tgtEl>
                                          <p:spTgt spid="8218"/>
                                        </p:tgtEl>
                                      </p:cBhvr>
                                    </p:animEffect>
                                  </p:childTnLst>
                                </p:cTn>
                              </p:par>
                              <p:par>
                                <p:cTn id="65" presetID="10" presetClass="entr" presetSubtype="0" fill="hold" nodeType="withEffect">
                                  <p:stCondLst>
                                    <p:cond delay="0"/>
                                  </p:stCondLst>
                                  <p:childTnLst>
                                    <p:set>
                                      <p:cBhvr>
                                        <p:cTn id="66" dur="1" fill="hold">
                                          <p:stCondLst>
                                            <p:cond delay="0"/>
                                          </p:stCondLst>
                                        </p:cTn>
                                        <p:tgtEl>
                                          <p:spTgt spid="8219"/>
                                        </p:tgtEl>
                                        <p:attrNameLst>
                                          <p:attrName>style.visibility</p:attrName>
                                        </p:attrNameLst>
                                      </p:cBhvr>
                                      <p:to>
                                        <p:strVal val="visible"/>
                                      </p:to>
                                    </p:set>
                                    <p:animEffect transition="in" filter="fade">
                                      <p:cBhvr>
                                        <p:cTn id="67" dur="2000"/>
                                        <p:tgtEl>
                                          <p:spTgt spid="8219"/>
                                        </p:tgtEl>
                                      </p:cBhvr>
                                    </p:animEffect>
                                  </p:childTnLst>
                                </p:cTn>
                              </p:par>
                              <p:par>
                                <p:cTn id="68" presetID="10" presetClass="entr" presetSubtype="0" fill="hold" nodeType="withEffect">
                                  <p:stCondLst>
                                    <p:cond delay="0"/>
                                  </p:stCondLst>
                                  <p:childTnLst>
                                    <p:set>
                                      <p:cBhvr>
                                        <p:cTn id="69" dur="1" fill="hold">
                                          <p:stCondLst>
                                            <p:cond delay="0"/>
                                          </p:stCondLst>
                                        </p:cTn>
                                        <p:tgtEl>
                                          <p:spTgt spid="8220"/>
                                        </p:tgtEl>
                                        <p:attrNameLst>
                                          <p:attrName>style.visibility</p:attrName>
                                        </p:attrNameLst>
                                      </p:cBhvr>
                                      <p:to>
                                        <p:strVal val="visible"/>
                                      </p:to>
                                    </p:set>
                                    <p:animEffect transition="in" filter="fade">
                                      <p:cBhvr>
                                        <p:cTn id="70" dur="2000"/>
                                        <p:tgtEl>
                                          <p:spTgt spid="8220"/>
                                        </p:tgtEl>
                                      </p:cBhvr>
                                    </p:animEffect>
                                  </p:childTnLst>
                                </p:cTn>
                              </p:par>
                              <p:par>
                                <p:cTn id="71" presetID="10" presetClass="entr" presetSubtype="0" fill="hold" nodeType="withEffect">
                                  <p:stCondLst>
                                    <p:cond delay="0"/>
                                  </p:stCondLst>
                                  <p:childTnLst>
                                    <p:set>
                                      <p:cBhvr>
                                        <p:cTn id="72" dur="1" fill="hold">
                                          <p:stCondLst>
                                            <p:cond delay="0"/>
                                          </p:stCondLst>
                                        </p:cTn>
                                        <p:tgtEl>
                                          <p:spTgt spid="8221"/>
                                        </p:tgtEl>
                                        <p:attrNameLst>
                                          <p:attrName>style.visibility</p:attrName>
                                        </p:attrNameLst>
                                      </p:cBhvr>
                                      <p:to>
                                        <p:strVal val="visible"/>
                                      </p:to>
                                    </p:set>
                                    <p:animEffect transition="in" filter="fade">
                                      <p:cBhvr>
                                        <p:cTn id="73" dur="2000"/>
                                        <p:tgtEl>
                                          <p:spTgt spid="8221"/>
                                        </p:tgtEl>
                                      </p:cBhvr>
                                    </p:animEffect>
                                  </p:childTnLst>
                                </p:cTn>
                              </p:par>
                              <p:par>
                                <p:cTn id="74" presetID="10" presetClass="entr" presetSubtype="0" fill="hold" nodeType="withEffect">
                                  <p:stCondLst>
                                    <p:cond delay="0"/>
                                  </p:stCondLst>
                                  <p:childTnLst>
                                    <p:set>
                                      <p:cBhvr>
                                        <p:cTn id="75" dur="1" fill="hold">
                                          <p:stCondLst>
                                            <p:cond delay="0"/>
                                          </p:stCondLst>
                                        </p:cTn>
                                        <p:tgtEl>
                                          <p:spTgt spid="8222"/>
                                        </p:tgtEl>
                                        <p:attrNameLst>
                                          <p:attrName>style.visibility</p:attrName>
                                        </p:attrNameLst>
                                      </p:cBhvr>
                                      <p:to>
                                        <p:strVal val="visible"/>
                                      </p:to>
                                    </p:set>
                                    <p:animEffect transition="in" filter="fade">
                                      <p:cBhvr>
                                        <p:cTn id="76" dur="2000"/>
                                        <p:tgtEl>
                                          <p:spTgt spid="8222"/>
                                        </p:tgtEl>
                                      </p:cBhvr>
                                    </p:animEffect>
                                  </p:childTnLst>
                                </p:cTn>
                              </p:par>
                              <p:par>
                                <p:cTn id="77" presetID="10" presetClass="entr" presetSubtype="0" fill="hold" nodeType="withEffect">
                                  <p:stCondLst>
                                    <p:cond delay="0"/>
                                  </p:stCondLst>
                                  <p:childTnLst>
                                    <p:set>
                                      <p:cBhvr>
                                        <p:cTn id="78" dur="1" fill="hold">
                                          <p:stCondLst>
                                            <p:cond delay="0"/>
                                          </p:stCondLst>
                                        </p:cTn>
                                        <p:tgtEl>
                                          <p:spTgt spid="8223"/>
                                        </p:tgtEl>
                                        <p:attrNameLst>
                                          <p:attrName>style.visibility</p:attrName>
                                        </p:attrNameLst>
                                      </p:cBhvr>
                                      <p:to>
                                        <p:strVal val="visible"/>
                                      </p:to>
                                    </p:set>
                                    <p:animEffect transition="in" filter="fade">
                                      <p:cBhvr>
                                        <p:cTn id="79" dur="2000"/>
                                        <p:tgtEl>
                                          <p:spTgt spid="8223"/>
                                        </p:tgtEl>
                                      </p:cBhvr>
                                    </p:animEffect>
                                  </p:childTnLst>
                                </p:cTn>
                              </p:par>
                              <p:par>
                                <p:cTn id="80" presetID="10" presetClass="entr" presetSubtype="0" fill="hold" nodeType="withEffect">
                                  <p:stCondLst>
                                    <p:cond delay="0"/>
                                  </p:stCondLst>
                                  <p:childTnLst>
                                    <p:set>
                                      <p:cBhvr>
                                        <p:cTn id="81" dur="1" fill="hold">
                                          <p:stCondLst>
                                            <p:cond delay="0"/>
                                          </p:stCondLst>
                                        </p:cTn>
                                        <p:tgtEl>
                                          <p:spTgt spid="8224"/>
                                        </p:tgtEl>
                                        <p:attrNameLst>
                                          <p:attrName>style.visibility</p:attrName>
                                        </p:attrNameLst>
                                      </p:cBhvr>
                                      <p:to>
                                        <p:strVal val="visible"/>
                                      </p:to>
                                    </p:set>
                                    <p:animEffect transition="in" filter="fade">
                                      <p:cBhvr>
                                        <p:cTn id="82" dur="2000"/>
                                        <p:tgtEl>
                                          <p:spTgt spid="8224"/>
                                        </p:tgtEl>
                                      </p:cBhvr>
                                    </p:animEffect>
                                  </p:childTnLst>
                                </p:cTn>
                              </p:par>
                              <p:par>
                                <p:cTn id="83" presetID="10" presetClass="entr" presetSubtype="0" fill="hold" nodeType="withEffect">
                                  <p:stCondLst>
                                    <p:cond delay="0"/>
                                  </p:stCondLst>
                                  <p:childTnLst>
                                    <p:set>
                                      <p:cBhvr>
                                        <p:cTn id="84" dur="1" fill="hold">
                                          <p:stCondLst>
                                            <p:cond delay="0"/>
                                          </p:stCondLst>
                                        </p:cTn>
                                        <p:tgtEl>
                                          <p:spTgt spid="8225"/>
                                        </p:tgtEl>
                                        <p:attrNameLst>
                                          <p:attrName>style.visibility</p:attrName>
                                        </p:attrNameLst>
                                      </p:cBhvr>
                                      <p:to>
                                        <p:strVal val="visible"/>
                                      </p:to>
                                    </p:set>
                                    <p:animEffect transition="in" filter="fade">
                                      <p:cBhvr>
                                        <p:cTn id="85" dur="2000"/>
                                        <p:tgtEl>
                                          <p:spTgt spid="8225"/>
                                        </p:tgtEl>
                                      </p:cBhvr>
                                    </p:animEffect>
                                  </p:childTnLst>
                                </p:cTn>
                              </p:par>
                              <p:par>
                                <p:cTn id="86" presetID="10" presetClass="entr" presetSubtype="0" fill="hold" nodeType="withEffect">
                                  <p:stCondLst>
                                    <p:cond delay="0"/>
                                  </p:stCondLst>
                                  <p:childTnLst>
                                    <p:set>
                                      <p:cBhvr>
                                        <p:cTn id="87" dur="1" fill="hold">
                                          <p:stCondLst>
                                            <p:cond delay="0"/>
                                          </p:stCondLst>
                                        </p:cTn>
                                        <p:tgtEl>
                                          <p:spTgt spid="8226"/>
                                        </p:tgtEl>
                                        <p:attrNameLst>
                                          <p:attrName>style.visibility</p:attrName>
                                        </p:attrNameLst>
                                      </p:cBhvr>
                                      <p:to>
                                        <p:strVal val="visible"/>
                                      </p:to>
                                    </p:set>
                                    <p:animEffect transition="in" filter="fade">
                                      <p:cBhvr>
                                        <p:cTn id="88" dur="2000"/>
                                        <p:tgtEl>
                                          <p:spTgt spid="8226"/>
                                        </p:tgtEl>
                                      </p:cBhvr>
                                    </p:animEffect>
                                  </p:childTnLst>
                                </p:cTn>
                              </p:par>
                              <p:par>
                                <p:cTn id="89" presetID="10" presetClass="entr" presetSubtype="0" fill="hold" nodeType="withEffect">
                                  <p:stCondLst>
                                    <p:cond delay="0"/>
                                  </p:stCondLst>
                                  <p:childTnLst>
                                    <p:set>
                                      <p:cBhvr>
                                        <p:cTn id="90" dur="1" fill="hold">
                                          <p:stCondLst>
                                            <p:cond delay="0"/>
                                          </p:stCondLst>
                                        </p:cTn>
                                        <p:tgtEl>
                                          <p:spTgt spid="8227"/>
                                        </p:tgtEl>
                                        <p:attrNameLst>
                                          <p:attrName>style.visibility</p:attrName>
                                        </p:attrNameLst>
                                      </p:cBhvr>
                                      <p:to>
                                        <p:strVal val="visible"/>
                                      </p:to>
                                    </p:set>
                                    <p:animEffect transition="in" filter="fade">
                                      <p:cBhvr>
                                        <p:cTn id="91" dur="2000"/>
                                        <p:tgtEl>
                                          <p:spTgt spid="8227"/>
                                        </p:tgtEl>
                                      </p:cBhvr>
                                    </p:animEffect>
                                  </p:childTnLst>
                                </p:cTn>
                              </p:par>
                              <p:par>
                                <p:cTn id="92" presetID="10" presetClass="entr" presetSubtype="0" fill="hold" nodeType="withEffect">
                                  <p:stCondLst>
                                    <p:cond delay="0"/>
                                  </p:stCondLst>
                                  <p:childTnLst>
                                    <p:set>
                                      <p:cBhvr>
                                        <p:cTn id="93" dur="1" fill="hold">
                                          <p:stCondLst>
                                            <p:cond delay="0"/>
                                          </p:stCondLst>
                                        </p:cTn>
                                        <p:tgtEl>
                                          <p:spTgt spid="8228"/>
                                        </p:tgtEl>
                                        <p:attrNameLst>
                                          <p:attrName>style.visibility</p:attrName>
                                        </p:attrNameLst>
                                      </p:cBhvr>
                                      <p:to>
                                        <p:strVal val="visible"/>
                                      </p:to>
                                    </p:set>
                                    <p:animEffect transition="in" filter="fade">
                                      <p:cBhvr>
                                        <p:cTn id="94" dur="2000"/>
                                        <p:tgtEl>
                                          <p:spTgt spid="8228"/>
                                        </p:tgtEl>
                                      </p:cBhvr>
                                    </p:animEffect>
                                  </p:childTnLst>
                                </p:cTn>
                              </p:par>
                              <p:par>
                                <p:cTn id="95" presetID="10" presetClass="entr" presetSubtype="0" fill="hold" nodeType="withEffect">
                                  <p:stCondLst>
                                    <p:cond delay="0"/>
                                  </p:stCondLst>
                                  <p:childTnLst>
                                    <p:set>
                                      <p:cBhvr>
                                        <p:cTn id="96" dur="1" fill="hold">
                                          <p:stCondLst>
                                            <p:cond delay="0"/>
                                          </p:stCondLst>
                                        </p:cTn>
                                        <p:tgtEl>
                                          <p:spTgt spid="8229"/>
                                        </p:tgtEl>
                                        <p:attrNameLst>
                                          <p:attrName>style.visibility</p:attrName>
                                        </p:attrNameLst>
                                      </p:cBhvr>
                                      <p:to>
                                        <p:strVal val="visible"/>
                                      </p:to>
                                    </p:set>
                                    <p:animEffect transition="in" filter="fade">
                                      <p:cBhvr>
                                        <p:cTn id="97" dur="2000"/>
                                        <p:tgtEl>
                                          <p:spTgt spid="8229"/>
                                        </p:tgtEl>
                                      </p:cBhvr>
                                    </p:animEffect>
                                  </p:childTnLst>
                                </p:cTn>
                              </p:par>
                              <p:par>
                                <p:cTn id="98" presetID="10" presetClass="entr" presetSubtype="0" fill="hold" nodeType="withEffect">
                                  <p:stCondLst>
                                    <p:cond delay="0"/>
                                  </p:stCondLst>
                                  <p:childTnLst>
                                    <p:set>
                                      <p:cBhvr>
                                        <p:cTn id="99" dur="1" fill="hold">
                                          <p:stCondLst>
                                            <p:cond delay="0"/>
                                          </p:stCondLst>
                                        </p:cTn>
                                        <p:tgtEl>
                                          <p:spTgt spid="8230"/>
                                        </p:tgtEl>
                                        <p:attrNameLst>
                                          <p:attrName>style.visibility</p:attrName>
                                        </p:attrNameLst>
                                      </p:cBhvr>
                                      <p:to>
                                        <p:strVal val="visible"/>
                                      </p:to>
                                    </p:set>
                                    <p:animEffect transition="in" filter="fade">
                                      <p:cBhvr>
                                        <p:cTn id="100" dur="2000"/>
                                        <p:tgtEl>
                                          <p:spTgt spid="823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231"/>
                                        </p:tgtEl>
                                        <p:attrNameLst>
                                          <p:attrName>style.visibility</p:attrName>
                                        </p:attrNameLst>
                                      </p:cBhvr>
                                      <p:to>
                                        <p:strVal val="visible"/>
                                      </p:to>
                                    </p:set>
                                    <p:animEffect transition="in" filter="fade">
                                      <p:cBhvr>
                                        <p:cTn id="103" dur="2000"/>
                                        <p:tgtEl>
                                          <p:spTgt spid="823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232"/>
                                        </p:tgtEl>
                                        <p:attrNameLst>
                                          <p:attrName>style.visibility</p:attrName>
                                        </p:attrNameLst>
                                      </p:cBhvr>
                                      <p:to>
                                        <p:strVal val="visible"/>
                                      </p:to>
                                    </p:set>
                                    <p:animEffect transition="in" filter="fade">
                                      <p:cBhvr>
                                        <p:cTn id="106" dur="2000"/>
                                        <p:tgtEl>
                                          <p:spTgt spid="823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233"/>
                                        </p:tgtEl>
                                        <p:attrNameLst>
                                          <p:attrName>style.visibility</p:attrName>
                                        </p:attrNameLst>
                                      </p:cBhvr>
                                      <p:to>
                                        <p:strVal val="visible"/>
                                      </p:to>
                                    </p:set>
                                    <p:animEffect transition="in" filter="fade">
                                      <p:cBhvr>
                                        <p:cTn id="109" dur="2000"/>
                                        <p:tgtEl>
                                          <p:spTgt spid="823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8234"/>
                                        </p:tgtEl>
                                        <p:attrNameLst>
                                          <p:attrName>style.visibility</p:attrName>
                                        </p:attrNameLst>
                                      </p:cBhvr>
                                      <p:to>
                                        <p:strVal val="visible"/>
                                      </p:to>
                                    </p:set>
                                    <p:animEffect transition="in" filter="fade">
                                      <p:cBhvr>
                                        <p:cTn id="114" dur="2000"/>
                                        <p:tgtEl>
                                          <p:spTgt spid="8234"/>
                                        </p:tgtEl>
                                      </p:cBhvr>
                                    </p:animEffect>
                                  </p:childTnLst>
                                </p:cTn>
                              </p:par>
                              <p:par>
                                <p:cTn id="115" presetID="10" presetClass="entr" presetSubtype="0" fill="hold" nodeType="withEffect">
                                  <p:stCondLst>
                                    <p:cond delay="0"/>
                                  </p:stCondLst>
                                  <p:childTnLst>
                                    <p:set>
                                      <p:cBhvr>
                                        <p:cTn id="116" dur="1" fill="hold">
                                          <p:stCondLst>
                                            <p:cond delay="0"/>
                                          </p:stCondLst>
                                        </p:cTn>
                                        <p:tgtEl>
                                          <p:spTgt spid="8235"/>
                                        </p:tgtEl>
                                        <p:attrNameLst>
                                          <p:attrName>style.visibility</p:attrName>
                                        </p:attrNameLst>
                                      </p:cBhvr>
                                      <p:to>
                                        <p:strVal val="visible"/>
                                      </p:to>
                                    </p:set>
                                    <p:animEffect transition="in" filter="fade">
                                      <p:cBhvr>
                                        <p:cTn id="117" dur="2000"/>
                                        <p:tgtEl>
                                          <p:spTgt spid="8235"/>
                                        </p:tgtEl>
                                      </p:cBhvr>
                                    </p:animEffect>
                                  </p:childTnLst>
                                </p:cTn>
                              </p:par>
                              <p:par>
                                <p:cTn id="118" presetID="10" presetClass="entr" presetSubtype="0" fill="hold" nodeType="withEffect">
                                  <p:stCondLst>
                                    <p:cond delay="0"/>
                                  </p:stCondLst>
                                  <p:childTnLst>
                                    <p:set>
                                      <p:cBhvr>
                                        <p:cTn id="119" dur="1" fill="hold">
                                          <p:stCondLst>
                                            <p:cond delay="0"/>
                                          </p:stCondLst>
                                        </p:cTn>
                                        <p:tgtEl>
                                          <p:spTgt spid="8236"/>
                                        </p:tgtEl>
                                        <p:attrNameLst>
                                          <p:attrName>style.visibility</p:attrName>
                                        </p:attrNameLst>
                                      </p:cBhvr>
                                      <p:to>
                                        <p:strVal val="visible"/>
                                      </p:to>
                                    </p:set>
                                    <p:animEffect transition="in" filter="fade">
                                      <p:cBhvr>
                                        <p:cTn id="120" dur="2000"/>
                                        <p:tgtEl>
                                          <p:spTgt spid="8236"/>
                                        </p:tgtEl>
                                      </p:cBhvr>
                                    </p:animEffect>
                                  </p:childTnLst>
                                </p:cTn>
                              </p:par>
                              <p:par>
                                <p:cTn id="121" presetID="10" presetClass="entr" presetSubtype="0" fill="hold" nodeType="withEffect">
                                  <p:stCondLst>
                                    <p:cond delay="0"/>
                                  </p:stCondLst>
                                  <p:childTnLst>
                                    <p:set>
                                      <p:cBhvr>
                                        <p:cTn id="122" dur="1" fill="hold">
                                          <p:stCondLst>
                                            <p:cond delay="0"/>
                                          </p:stCondLst>
                                        </p:cTn>
                                        <p:tgtEl>
                                          <p:spTgt spid="8237"/>
                                        </p:tgtEl>
                                        <p:attrNameLst>
                                          <p:attrName>style.visibility</p:attrName>
                                        </p:attrNameLst>
                                      </p:cBhvr>
                                      <p:to>
                                        <p:strVal val="visible"/>
                                      </p:to>
                                    </p:set>
                                    <p:animEffect transition="in" filter="fade">
                                      <p:cBhvr>
                                        <p:cTn id="123" dur="2000"/>
                                        <p:tgtEl>
                                          <p:spTgt spid="8237"/>
                                        </p:tgtEl>
                                      </p:cBhvr>
                                    </p:animEffect>
                                  </p:childTnLst>
                                </p:cTn>
                              </p:par>
                              <p:par>
                                <p:cTn id="124" presetID="10" presetClass="entr" presetSubtype="0" fill="hold" nodeType="withEffect">
                                  <p:stCondLst>
                                    <p:cond delay="0"/>
                                  </p:stCondLst>
                                  <p:childTnLst>
                                    <p:set>
                                      <p:cBhvr>
                                        <p:cTn id="125" dur="1" fill="hold">
                                          <p:stCondLst>
                                            <p:cond delay="0"/>
                                          </p:stCondLst>
                                        </p:cTn>
                                        <p:tgtEl>
                                          <p:spTgt spid="8238"/>
                                        </p:tgtEl>
                                        <p:attrNameLst>
                                          <p:attrName>style.visibility</p:attrName>
                                        </p:attrNameLst>
                                      </p:cBhvr>
                                      <p:to>
                                        <p:strVal val="visible"/>
                                      </p:to>
                                    </p:set>
                                    <p:animEffect transition="in" filter="fade">
                                      <p:cBhvr>
                                        <p:cTn id="126" dur="2000"/>
                                        <p:tgtEl>
                                          <p:spTgt spid="8238"/>
                                        </p:tgtEl>
                                      </p:cBhvr>
                                    </p:animEffect>
                                  </p:childTnLst>
                                </p:cTn>
                              </p:par>
                              <p:par>
                                <p:cTn id="127" presetID="10" presetClass="entr" presetSubtype="0" fill="hold" nodeType="withEffect">
                                  <p:stCondLst>
                                    <p:cond delay="0"/>
                                  </p:stCondLst>
                                  <p:childTnLst>
                                    <p:set>
                                      <p:cBhvr>
                                        <p:cTn id="128" dur="1" fill="hold">
                                          <p:stCondLst>
                                            <p:cond delay="0"/>
                                          </p:stCondLst>
                                        </p:cTn>
                                        <p:tgtEl>
                                          <p:spTgt spid="8239"/>
                                        </p:tgtEl>
                                        <p:attrNameLst>
                                          <p:attrName>style.visibility</p:attrName>
                                        </p:attrNameLst>
                                      </p:cBhvr>
                                      <p:to>
                                        <p:strVal val="visible"/>
                                      </p:to>
                                    </p:set>
                                    <p:animEffect transition="in" filter="fade">
                                      <p:cBhvr>
                                        <p:cTn id="129" dur="2000"/>
                                        <p:tgtEl>
                                          <p:spTgt spid="8239"/>
                                        </p:tgtEl>
                                      </p:cBhvr>
                                    </p:animEffect>
                                  </p:childTnLst>
                                </p:cTn>
                              </p:par>
                              <p:par>
                                <p:cTn id="130" presetID="10" presetClass="entr" presetSubtype="0" fill="hold" nodeType="withEffect">
                                  <p:stCondLst>
                                    <p:cond delay="0"/>
                                  </p:stCondLst>
                                  <p:childTnLst>
                                    <p:set>
                                      <p:cBhvr>
                                        <p:cTn id="131" dur="1" fill="hold">
                                          <p:stCondLst>
                                            <p:cond delay="0"/>
                                          </p:stCondLst>
                                        </p:cTn>
                                        <p:tgtEl>
                                          <p:spTgt spid="8240"/>
                                        </p:tgtEl>
                                        <p:attrNameLst>
                                          <p:attrName>style.visibility</p:attrName>
                                        </p:attrNameLst>
                                      </p:cBhvr>
                                      <p:to>
                                        <p:strVal val="visible"/>
                                      </p:to>
                                    </p:set>
                                    <p:animEffect transition="in" filter="fade">
                                      <p:cBhvr>
                                        <p:cTn id="132" dur="2000"/>
                                        <p:tgtEl>
                                          <p:spTgt spid="8240"/>
                                        </p:tgtEl>
                                      </p:cBhvr>
                                    </p:animEffect>
                                  </p:childTnLst>
                                </p:cTn>
                              </p:par>
                              <p:par>
                                <p:cTn id="133" presetID="10" presetClass="entr" presetSubtype="0" fill="hold" nodeType="withEffect">
                                  <p:stCondLst>
                                    <p:cond delay="0"/>
                                  </p:stCondLst>
                                  <p:childTnLst>
                                    <p:set>
                                      <p:cBhvr>
                                        <p:cTn id="134" dur="1" fill="hold">
                                          <p:stCondLst>
                                            <p:cond delay="0"/>
                                          </p:stCondLst>
                                        </p:cTn>
                                        <p:tgtEl>
                                          <p:spTgt spid="8241"/>
                                        </p:tgtEl>
                                        <p:attrNameLst>
                                          <p:attrName>style.visibility</p:attrName>
                                        </p:attrNameLst>
                                      </p:cBhvr>
                                      <p:to>
                                        <p:strVal val="visible"/>
                                      </p:to>
                                    </p:set>
                                    <p:animEffect transition="in" filter="fade">
                                      <p:cBhvr>
                                        <p:cTn id="135" dur="2000"/>
                                        <p:tgtEl>
                                          <p:spTgt spid="8241"/>
                                        </p:tgtEl>
                                      </p:cBhvr>
                                    </p:animEffect>
                                  </p:childTnLst>
                                </p:cTn>
                              </p:par>
                              <p:par>
                                <p:cTn id="136" presetID="10" presetClass="entr" presetSubtype="0" fill="hold" nodeType="withEffect">
                                  <p:stCondLst>
                                    <p:cond delay="0"/>
                                  </p:stCondLst>
                                  <p:childTnLst>
                                    <p:set>
                                      <p:cBhvr>
                                        <p:cTn id="137" dur="1" fill="hold">
                                          <p:stCondLst>
                                            <p:cond delay="0"/>
                                          </p:stCondLst>
                                        </p:cTn>
                                        <p:tgtEl>
                                          <p:spTgt spid="8242"/>
                                        </p:tgtEl>
                                        <p:attrNameLst>
                                          <p:attrName>style.visibility</p:attrName>
                                        </p:attrNameLst>
                                      </p:cBhvr>
                                      <p:to>
                                        <p:strVal val="visible"/>
                                      </p:to>
                                    </p:set>
                                    <p:animEffect transition="in" filter="fade">
                                      <p:cBhvr>
                                        <p:cTn id="138" dur="2000"/>
                                        <p:tgtEl>
                                          <p:spTgt spid="8242"/>
                                        </p:tgtEl>
                                      </p:cBhvr>
                                    </p:animEffect>
                                  </p:childTnLst>
                                </p:cTn>
                              </p:par>
                              <p:par>
                                <p:cTn id="139" presetID="10" presetClass="entr" presetSubtype="0" fill="hold" nodeType="withEffect">
                                  <p:stCondLst>
                                    <p:cond delay="0"/>
                                  </p:stCondLst>
                                  <p:childTnLst>
                                    <p:set>
                                      <p:cBhvr>
                                        <p:cTn id="140" dur="1" fill="hold">
                                          <p:stCondLst>
                                            <p:cond delay="0"/>
                                          </p:stCondLst>
                                        </p:cTn>
                                        <p:tgtEl>
                                          <p:spTgt spid="8243"/>
                                        </p:tgtEl>
                                        <p:attrNameLst>
                                          <p:attrName>style.visibility</p:attrName>
                                        </p:attrNameLst>
                                      </p:cBhvr>
                                      <p:to>
                                        <p:strVal val="visible"/>
                                      </p:to>
                                    </p:set>
                                    <p:animEffect transition="in" filter="fade">
                                      <p:cBhvr>
                                        <p:cTn id="141" dur="2000"/>
                                        <p:tgtEl>
                                          <p:spTgt spid="8243"/>
                                        </p:tgtEl>
                                      </p:cBhvr>
                                    </p:animEffect>
                                  </p:childTnLst>
                                </p:cTn>
                              </p:par>
                              <p:par>
                                <p:cTn id="142" presetID="10" presetClass="entr" presetSubtype="0" fill="hold" nodeType="withEffect">
                                  <p:stCondLst>
                                    <p:cond delay="0"/>
                                  </p:stCondLst>
                                  <p:childTnLst>
                                    <p:set>
                                      <p:cBhvr>
                                        <p:cTn id="143" dur="1" fill="hold">
                                          <p:stCondLst>
                                            <p:cond delay="0"/>
                                          </p:stCondLst>
                                        </p:cTn>
                                        <p:tgtEl>
                                          <p:spTgt spid="8244"/>
                                        </p:tgtEl>
                                        <p:attrNameLst>
                                          <p:attrName>style.visibility</p:attrName>
                                        </p:attrNameLst>
                                      </p:cBhvr>
                                      <p:to>
                                        <p:strVal val="visible"/>
                                      </p:to>
                                    </p:set>
                                    <p:animEffect transition="in" filter="fade">
                                      <p:cBhvr>
                                        <p:cTn id="144" dur="2000"/>
                                        <p:tgtEl>
                                          <p:spTgt spid="8244"/>
                                        </p:tgtEl>
                                      </p:cBhvr>
                                    </p:animEffect>
                                  </p:childTnLst>
                                </p:cTn>
                              </p:par>
                              <p:par>
                                <p:cTn id="145" presetID="10" presetClass="entr" presetSubtype="0" fill="hold" nodeType="withEffect">
                                  <p:stCondLst>
                                    <p:cond delay="0"/>
                                  </p:stCondLst>
                                  <p:childTnLst>
                                    <p:set>
                                      <p:cBhvr>
                                        <p:cTn id="146" dur="1" fill="hold">
                                          <p:stCondLst>
                                            <p:cond delay="0"/>
                                          </p:stCondLst>
                                        </p:cTn>
                                        <p:tgtEl>
                                          <p:spTgt spid="8245"/>
                                        </p:tgtEl>
                                        <p:attrNameLst>
                                          <p:attrName>style.visibility</p:attrName>
                                        </p:attrNameLst>
                                      </p:cBhvr>
                                      <p:to>
                                        <p:strVal val="visible"/>
                                      </p:to>
                                    </p:set>
                                    <p:animEffect transition="in" filter="fade">
                                      <p:cBhvr>
                                        <p:cTn id="147" dur="2000"/>
                                        <p:tgtEl>
                                          <p:spTgt spid="8245"/>
                                        </p:tgtEl>
                                      </p:cBhvr>
                                    </p:animEffect>
                                  </p:childTnLst>
                                </p:cTn>
                              </p:par>
                              <p:par>
                                <p:cTn id="148" presetID="10" presetClass="entr" presetSubtype="0" fill="hold" nodeType="withEffect">
                                  <p:stCondLst>
                                    <p:cond delay="0"/>
                                  </p:stCondLst>
                                  <p:childTnLst>
                                    <p:set>
                                      <p:cBhvr>
                                        <p:cTn id="149" dur="1" fill="hold">
                                          <p:stCondLst>
                                            <p:cond delay="0"/>
                                          </p:stCondLst>
                                        </p:cTn>
                                        <p:tgtEl>
                                          <p:spTgt spid="8246"/>
                                        </p:tgtEl>
                                        <p:attrNameLst>
                                          <p:attrName>style.visibility</p:attrName>
                                        </p:attrNameLst>
                                      </p:cBhvr>
                                      <p:to>
                                        <p:strVal val="visible"/>
                                      </p:to>
                                    </p:set>
                                    <p:animEffect transition="in" filter="fade">
                                      <p:cBhvr>
                                        <p:cTn id="150" dur="2000"/>
                                        <p:tgtEl>
                                          <p:spTgt spid="8246"/>
                                        </p:tgtEl>
                                      </p:cBhvr>
                                    </p:animEffect>
                                  </p:childTnLst>
                                </p:cTn>
                              </p:par>
                              <p:par>
                                <p:cTn id="151" presetID="10" presetClass="entr" presetSubtype="0" fill="hold" nodeType="withEffect">
                                  <p:stCondLst>
                                    <p:cond delay="0"/>
                                  </p:stCondLst>
                                  <p:childTnLst>
                                    <p:set>
                                      <p:cBhvr>
                                        <p:cTn id="152" dur="1" fill="hold">
                                          <p:stCondLst>
                                            <p:cond delay="0"/>
                                          </p:stCondLst>
                                        </p:cTn>
                                        <p:tgtEl>
                                          <p:spTgt spid="8247"/>
                                        </p:tgtEl>
                                        <p:attrNameLst>
                                          <p:attrName>style.visibility</p:attrName>
                                        </p:attrNameLst>
                                      </p:cBhvr>
                                      <p:to>
                                        <p:strVal val="visible"/>
                                      </p:to>
                                    </p:set>
                                    <p:animEffect transition="in" filter="fade">
                                      <p:cBhvr>
                                        <p:cTn id="153" dur="2000"/>
                                        <p:tgtEl>
                                          <p:spTgt spid="8247"/>
                                        </p:tgtEl>
                                      </p:cBhvr>
                                    </p:animEffect>
                                  </p:childTnLst>
                                </p:cTn>
                              </p:par>
                              <p:par>
                                <p:cTn id="154" presetID="10" presetClass="entr" presetSubtype="0" fill="hold" nodeType="withEffect">
                                  <p:stCondLst>
                                    <p:cond delay="0"/>
                                  </p:stCondLst>
                                  <p:childTnLst>
                                    <p:set>
                                      <p:cBhvr>
                                        <p:cTn id="155" dur="1" fill="hold">
                                          <p:stCondLst>
                                            <p:cond delay="0"/>
                                          </p:stCondLst>
                                        </p:cTn>
                                        <p:tgtEl>
                                          <p:spTgt spid="8248"/>
                                        </p:tgtEl>
                                        <p:attrNameLst>
                                          <p:attrName>style.visibility</p:attrName>
                                        </p:attrNameLst>
                                      </p:cBhvr>
                                      <p:to>
                                        <p:strVal val="visible"/>
                                      </p:to>
                                    </p:set>
                                    <p:animEffect transition="in" filter="fade">
                                      <p:cBhvr>
                                        <p:cTn id="156" dur="2000"/>
                                        <p:tgtEl>
                                          <p:spTgt spid="824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249"/>
                                        </p:tgtEl>
                                        <p:attrNameLst>
                                          <p:attrName>style.visibility</p:attrName>
                                        </p:attrNameLst>
                                      </p:cBhvr>
                                      <p:to>
                                        <p:strVal val="visible"/>
                                      </p:to>
                                    </p:set>
                                    <p:animEffect transition="in" filter="fade">
                                      <p:cBhvr>
                                        <p:cTn id="159" dur="2000"/>
                                        <p:tgtEl>
                                          <p:spTgt spid="824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250"/>
                                        </p:tgtEl>
                                        <p:attrNameLst>
                                          <p:attrName>style.visibility</p:attrName>
                                        </p:attrNameLst>
                                      </p:cBhvr>
                                      <p:to>
                                        <p:strVal val="visible"/>
                                      </p:to>
                                    </p:set>
                                    <p:animEffect transition="in" filter="fade">
                                      <p:cBhvr>
                                        <p:cTn id="162" dur="2000"/>
                                        <p:tgtEl>
                                          <p:spTgt spid="825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251"/>
                                        </p:tgtEl>
                                        <p:attrNameLst>
                                          <p:attrName>style.visibility</p:attrName>
                                        </p:attrNameLst>
                                      </p:cBhvr>
                                      <p:to>
                                        <p:strVal val="visible"/>
                                      </p:to>
                                    </p:set>
                                    <p:animEffect transition="in" filter="fade">
                                      <p:cBhvr>
                                        <p:cTn id="165" dur="2000"/>
                                        <p:tgtEl>
                                          <p:spTgt spid="825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252"/>
                                        </p:tgtEl>
                                        <p:attrNameLst>
                                          <p:attrName>style.visibility</p:attrName>
                                        </p:attrNameLst>
                                      </p:cBhvr>
                                      <p:to>
                                        <p:strVal val="visible"/>
                                      </p:to>
                                    </p:set>
                                    <p:animEffect transition="in" filter="fade">
                                      <p:cBhvr>
                                        <p:cTn id="168" dur="2000"/>
                                        <p:tgtEl>
                                          <p:spTgt spid="8252"/>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nodeType="clickEffect">
                                  <p:stCondLst>
                                    <p:cond delay="0"/>
                                  </p:stCondLst>
                                  <p:childTnLst>
                                    <p:set>
                                      <p:cBhvr>
                                        <p:cTn id="172" dur="1" fill="hold">
                                          <p:stCondLst>
                                            <p:cond delay="0"/>
                                          </p:stCondLst>
                                        </p:cTn>
                                        <p:tgtEl>
                                          <p:spTgt spid="3"/>
                                        </p:tgtEl>
                                        <p:attrNameLst>
                                          <p:attrName>style.visibility</p:attrName>
                                        </p:attrNameLst>
                                      </p:cBhvr>
                                      <p:to>
                                        <p:strVal val="visible"/>
                                      </p:to>
                                    </p:set>
                                    <p:animEffect transition="in" filter="fade">
                                      <p:cBhvr>
                                        <p:cTn id="173" dur="2000"/>
                                        <p:tgtEl>
                                          <p:spTgt spid="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263"/>
                                        </p:tgtEl>
                                        <p:attrNameLst>
                                          <p:attrName>style.visibility</p:attrName>
                                        </p:attrNameLst>
                                      </p:cBhvr>
                                      <p:to>
                                        <p:strVal val="visible"/>
                                      </p:to>
                                    </p:set>
                                    <p:animEffect transition="in" filter="fade">
                                      <p:cBhvr>
                                        <p:cTn id="176" dur="2000"/>
                                        <p:tgtEl>
                                          <p:spTgt spid="8263"/>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8264"/>
                                        </p:tgtEl>
                                        <p:attrNameLst>
                                          <p:attrName>style.visibility</p:attrName>
                                        </p:attrNameLst>
                                      </p:cBhvr>
                                      <p:to>
                                        <p:strVal val="visible"/>
                                      </p:to>
                                    </p:set>
                                    <p:animEffect transition="in" filter="fade">
                                      <p:cBhvr>
                                        <p:cTn id="181" dur="2000"/>
                                        <p:tgtEl>
                                          <p:spTgt spid="8264"/>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8265"/>
                                        </p:tgtEl>
                                        <p:attrNameLst>
                                          <p:attrName>style.visibility</p:attrName>
                                        </p:attrNameLst>
                                      </p:cBhvr>
                                      <p:to>
                                        <p:strVal val="visible"/>
                                      </p:to>
                                    </p:set>
                                    <p:animEffect transition="in" filter="fade">
                                      <p:cBhvr>
                                        <p:cTn id="186" dur="2000"/>
                                        <p:tgtEl>
                                          <p:spTgt spid="8265"/>
                                        </p:tgtEl>
                                      </p:cBhvr>
                                    </p:animEffect>
                                  </p:childTnLst>
                                </p:cTn>
                              </p:par>
                              <p:par>
                                <p:cTn id="187" presetID="10" presetClass="entr" presetSubtype="0" fill="hold" nodeType="withEffect">
                                  <p:stCondLst>
                                    <p:cond delay="0"/>
                                  </p:stCondLst>
                                  <p:childTnLst>
                                    <p:set>
                                      <p:cBhvr>
                                        <p:cTn id="188" dur="1" fill="hold">
                                          <p:stCondLst>
                                            <p:cond delay="0"/>
                                          </p:stCondLst>
                                        </p:cTn>
                                        <p:tgtEl>
                                          <p:spTgt spid="8266"/>
                                        </p:tgtEl>
                                        <p:attrNameLst>
                                          <p:attrName>style.visibility</p:attrName>
                                        </p:attrNameLst>
                                      </p:cBhvr>
                                      <p:to>
                                        <p:strVal val="visible"/>
                                      </p:to>
                                    </p:set>
                                    <p:animEffect transition="in" filter="fade">
                                      <p:cBhvr>
                                        <p:cTn id="189" dur="2000"/>
                                        <p:tgtEl>
                                          <p:spTgt spid="8266"/>
                                        </p:tgtEl>
                                      </p:cBhvr>
                                    </p:animEffect>
                                  </p:childTnLst>
                                </p:cTn>
                              </p:par>
                              <p:par>
                                <p:cTn id="190" presetID="10" presetClass="entr" presetSubtype="0" fill="hold" nodeType="withEffect">
                                  <p:stCondLst>
                                    <p:cond delay="0"/>
                                  </p:stCondLst>
                                  <p:childTnLst>
                                    <p:set>
                                      <p:cBhvr>
                                        <p:cTn id="191" dur="1" fill="hold">
                                          <p:stCondLst>
                                            <p:cond delay="0"/>
                                          </p:stCondLst>
                                        </p:cTn>
                                        <p:tgtEl>
                                          <p:spTgt spid="8267"/>
                                        </p:tgtEl>
                                        <p:attrNameLst>
                                          <p:attrName>style.visibility</p:attrName>
                                        </p:attrNameLst>
                                      </p:cBhvr>
                                      <p:to>
                                        <p:strVal val="visible"/>
                                      </p:to>
                                    </p:set>
                                    <p:animEffect transition="in" filter="fade">
                                      <p:cBhvr>
                                        <p:cTn id="192" dur="2000"/>
                                        <p:tgtEl>
                                          <p:spTgt spid="8267"/>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nodeType="clickEffect">
                                  <p:stCondLst>
                                    <p:cond delay="0"/>
                                  </p:stCondLst>
                                  <p:childTnLst>
                                    <p:set>
                                      <p:cBhvr>
                                        <p:cTn id="196" dur="1" fill="hold">
                                          <p:stCondLst>
                                            <p:cond delay="0"/>
                                          </p:stCondLst>
                                        </p:cTn>
                                        <p:tgtEl>
                                          <p:spTgt spid="8305"/>
                                        </p:tgtEl>
                                        <p:attrNameLst>
                                          <p:attrName>style.visibility</p:attrName>
                                        </p:attrNameLst>
                                      </p:cBhvr>
                                      <p:to>
                                        <p:strVal val="visible"/>
                                      </p:to>
                                    </p:set>
                                    <p:animEffect transition="in" filter="fade">
                                      <p:cBhvr>
                                        <p:cTn id="197" dur="2000"/>
                                        <p:tgtEl>
                                          <p:spTgt spid="8305"/>
                                        </p:tgtEl>
                                      </p:cBhvr>
                                    </p:animEffect>
                                  </p:childTnLst>
                                </p:cTn>
                              </p:par>
                              <p:par>
                                <p:cTn id="198" presetID="10" presetClass="entr" presetSubtype="0" fill="hold" nodeType="withEffect">
                                  <p:stCondLst>
                                    <p:cond delay="0"/>
                                  </p:stCondLst>
                                  <p:childTnLst>
                                    <p:set>
                                      <p:cBhvr>
                                        <p:cTn id="199" dur="1" fill="hold">
                                          <p:stCondLst>
                                            <p:cond delay="0"/>
                                          </p:stCondLst>
                                        </p:cTn>
                                        <p:tgtEl>
                                          <p:spTgt spid="8306"/>
                                        </p:tgtEl>
                                        <p:attrNameLst>
                                          <p:attrName>style.visibility</p:attrName>
                                        </p:attrNameLst>
                                      </p:cBhvr>
                                      <p:to>
                                        <p:strVal val="visible"/>
                                      </p:to>
                                    </p:set>
                                    <p:animEffect transition="in" filter="fade">
                                      <p:cBhvr>
                                        <p:cTn id="200" dur="2000"/>
                                        <p:tgtEl>
                                          <p:spTgt spid="8306"/>
                                        </p:tgtEl>
                                      </p:cBhvr>
                                    </p:animEffect>
                                  </p:childTnLst>
                                </p:cTn>
                              </p:par>
                              <p:par>
                                <p:cTn id="201" presetID="10" presetClass="entr" presetSubtype="0" fill="hold" nodeType="withEffect">
                                  <p:stCondLst>
                                    <p:cond delay="0"/>
                                  </p:stCondLst>
                                  <p:childTnLst>
                                    <p:set>
                                      <p:cBhvr>
                                        <p:cTn id="202" dur="1" fill="hold">
                                          <p:stCondLst>
                                            <p:cond delay="0"/>
                                          </p:stCondLst>
                                        </p:cTn>
                                        <p:tgtEl>
                                          <p:spTgt spid="8307"/>
                                        </p:tgtEl>
                                        <p:attrNameLst>
                                          <p:attrName>style.visibility</p:attrName>
                                        </p:attrNameLst>
                                      </p:cBhvr>
                                      <p:to>
                                        <p:strVal val="visible"/>
                                      </p:to>
                                    </p:set>
                                    <p:animEffect transition="in" filter="fade">
                                      <p:cBhvr>
                                        <p:cTn id="203" dur="2000"/>
                                        <p:tgtEl>
                                          <p:spTgt spid="8307"/>
                                        </p:tgtEl>
                                      </p:cBhvr>
                                    </p:animEffect>
                                  </p:childTnLst>
                                </p:cTn>
                              </p:par>
                              <p:par>
                                <p:cTn id="204" presetID="10" presetClass="entr" presetSubtype="0" fill="hold" nodeType="withEffect">
                                  <p:stCondLst>
                                    <p:cond delay="0"/>
                                  </p:stCondLst>
                                  <p:childTnLst>
                                    <p:set>
                                      <p:cBhvr>
                                        <p:cTn id="205" dur="1" fill="hold">
                                          <p:stCondLst>
                                            <p:cond delay="0"/>
                                          </p:stCondLst>
                                        </p:cTn>
                                        <p:tgtEl>
                                          <p:spTgt spid="8308"/>
                                        </p:tgtEl>
                                        <p:attrNameLst>
                                          <p:attrName>style.visibility</p:attrName>
                                        </p:attrNameLst>
                                      </p:cBhvr>
                                      <p:to>
                                        <p:strVal val="visible"/>
                                      </p:to>
                                    </p:set>
                                    <p:animEffect transition="in" filter="fade">
                                      <p:cBhvr>
                                        <p:cTn id="206" dur="2000"/>
                                        <p:tgtEl>
                                          <p:spTgt spid="8308"/>
                                        </p:tgtEl>
                                      </p:cBhvr>
                                    </p:animEffect>
                                  </p:childTnLst>
                                </p:cTn>
                              </p:par>
                              <p:par>
                                <p:cTn id="207" presetID="10" presetClass="entr" presetSubtype="0" fill="hold" nodeType="withEffect">
                                  <p:stCondLst>
                                    <p:cond delay="0"/>
                                  </p:stCondLst>
                                  <p:childTnLst>
                                    <p:set>
                                      <p:cBhvr>
                                        <p:cTn id="208" dur="1" fill="hold">
                                          <p:stCondLst>
                                            <p:cond delay="0"/>
                                          </p:stCondLst>
                                        </p:cTn>
                                        <p:tgtEl>
                                          <p:spTgt spid="8309"/>
                                        </p:tgtEl>
                                        <p:attrNameLst>
                                          <p:attrName>style.visibility</p:attrName>
                                        </p:attrNameLst>
                                      </p:cBhvr>
                                      <p:to>
                                        <p:strVal val="visible"/>
                                      </p:to>
                                    </p:set>
                                    <p:animEffect transition="in" filter="fade">
                                      <p:cBhvr>
                                        <p:cTn id="209" dur="2000"/>
                                        <p:tgtEl>
                                          <p:spTgt spid="8309"/>
                                        </p:tgtEl>
                                      </p:cBhvr>
                                    </p:animEffect>
                                  </p:childTnLst>
                                </p:cTn>
                              </p:par>
                              <p:par>
                                <p:cTn id="210" presetID="10" presetClass="entr" presetSubtype="0" fill="hold" nodeType="withEffect">
                                  <p:stCondLst>
                                    <p:cond delay="0"/>
                                  </p:stCondLst>
                                  <p:childTnLst>
                                    <p:set>
                                      <p:cBhvr>
                                        <p:cTn id="211" dur="1" fill="hold">
                                          <p:stCondLst>
                                            <p:cond delay="0"/>
                                          </p:stCondLst>
                                        </p:cTn>
                                        <p:tgtEl>
                                          <p:spTgt spid="8310"/>
                                        </p:tgtEl>
                                        <p:attrNameLst>
                                          <p:attrName>style.visibility</p:attrName>
                                        </p:attrNameLst>
                                      </p:cBhvr>
                                      <p:to>
                                        <p:strVal val="visible"/>
                                      </p:to>
                                    </p:set>
                                    <p:animEffect transition="in" filter="fade">
                                      <p:cBhvr>
                                        <p:cTn id="212" dur="2000"/>
                                        <p:tgtEl>
                                          <p:spTgt spid="8310"/>
                                        </p:tgtEl>
                                      </p:cBhvr>
                                    </p:animEffect>
                                  </p:childTnLst>
                                </p:cTn>
                              </p:par>
                              <p:par>
                                <p:cTn id="213" presetID="10" presetClass="entr" presetSubtype="0" fill="hold" nodeType="withEffect">
                                  <p:stCondLst>
                                    <p:cond delay="0"/>
                                  </p:stCondLst>
                                  <p:childTnLst>
                                    <p:set>
                                      <p:cBhvr>
                                        <p:cTn id="214" dur="1" fill="hold">
                                          <p:stCondLst>
                                            <p:cond delay="0"/>
                                          </p:stCondLst>
                                        </p:cTn>
                                        <p:tgtEl>
                                          <p:spTgt spid="8311"/>
                                        </p:tgtEl>
                                        <p:attrNameLst>
                                          <p:attrName>style.visibility</p:attrName>
                                        </p:attrNameLst>
                                      </p:cBhvr>
                                      <p:to>
                                        <p:strVal val="visible"/>
                                      </p:to>
                                    </p:set>
                                    <p:animEffect transition="in" filter="fade">
                                      <p:cBhvr>
                                        <p:cTn id="215" dur="2000"/>
                                        <p:tgtEl>
                                          <p:spTgt spid="8311"/>
                                        </p:tgtEl>
                                      </p:cBhvr>
                                    </p:animEffect>
                                  </p:childTnLst>
                                </p:cTn>
                              </p:par>
                              <p:par>
                                <p:cTn id="216" presetID="10" presetClass="entr" presetSubtype="0" fill="hold" nodeType="withEffect">
                                  <p:stCondLst>
                                    <p:cond delay="0"/>
                                  </p:stCondLst>
                                  <p:childTnLst>
                                    <p:set>
                                      <p:cBhvr>
                                        <p:cTn id="217" dur="1" fill="hold">
                                          <p:stCondLst>
                                            <p:cond delay="0"/>
                                          </p:stCondLst>
                                        </p:cTn>
                                        <p:tgtEl>
                                          <p:spTgt spid="8312"/>
                                        </p:tgtEl>
                                        <p:attrNameLst>
                                          <p:attrName>style.visibility</p:attrName>
                                        </p:attrNameLst>
                                      </p:cBhvr>
                                      <p:to>
                                        <p:strVal val="visible"/>
                                      </p:to>
                                    </p:set>
                                    <p:animEffect transition="in" filter="fade">
                                      <p:cBhvr>
                                        <p:cTn id="218" dur="2000"/>
                                        <p:tgtEl>
                                          <p:spTgt spid="8312"/>
                                        </p:tgtEl>
                                      </p:cBhvr>
                                    </p:animEffect>
                                  </p:childTnLst>
                                </p:cTn>
                              </p:par>
                              <p:par>
                                <p:cTn id="219" presetID="10" presetClass="entr" presetSubtype="0" fill="hold" nodeType="withEffect">
                                  <p:stCondLst>
                                    <p:cond delay="0"/>
                                  </p:stCondLst>
                                  <p:childTnLst>
                                    <p:set>
                                      <p:cBhvr>
                                        <p:cTn id="220" dur="1" fill="hold">
                                          <p:stCondLst>
                                            <p:cond delay="0"/>
                                          </p:stCondLst>
                                        </p:cTn>
                                        <p:tgtEl>
                                          <p:spTgt spid="8313"/>
                                        </p:tgtEl>
                                        <p:attrNameLst>
                                          <p:attrName>style.visibility</p:attrName>
                                        </p:attrNameLst>
                                      </p:cBhvr>
                                      <p:to>
                                        <p:strVal val="visible"/>
                                      </p:to>
                                    </p:set>
                                    <p:animEffect transition="in" filter="fade">
                                      <p:cBhvr>
                                        <p:cTn id="221" dur="2000"/>
                                        <p:tgtEl>
                                          <p:spTgt spid="8313"/>
                                        </p:tgtEl>
                                      </p:cBhvr>
                                    </p:animEffect>
                                  </p:childTnLst>
                                </p:cTn>
                              </p:par>
                              <p:par>
                                <p:cTn id="222" presetID="10" presetClass="entr" presetSubtype="0" fill="hold" nodeType="withEffect">
                                  <p:stCondLst>
                                    <p:cond delay="0"/>
                                  </p:stCondLst>
                                  <p:childTnLst>
                                    <p:set>
                                      <p:cBhvr>
                                        <p:cTn id="223" dur="1" fill="hold">
                                          <p:stCondLst>
                                            <p:cond delay="0"/>
                                          </p:stCondLst>
                                        </p:cTn>
                                        <p:tgtEl>
                                          <p:spTgt spid="8314"/>
                                        </p:tgtEl>
                                        <p:attrNameLst>
                                          <p:attrName>style.visibility</p:attrName>
                                        </p:attrNameLst>
                                      </p:cBhvr>
                                      <p:to>
                                        <p:strVal val="visible"/>
                                      </p:to>
                                    </p:set>
                                    <p:animEffect transition="in" filter="fade">
                                      <p:cBhvr>
                                        <p:cTn id="224" dur="2000"/>
                                        <p:tgtEl>
                                          <p:spTgt spid="8314"/>
                                        </p:tgtEl>
                                      </p:cBhvr>
                                    </p:animEffect>
                                  </p:childTnLst>
                                </p:cTn>
                              </p:par>
                              <p:par>
                                <p:cTn id="225" presetID="10" presetClass="entr" presetSubtype="0" fill="hold" nodeType="withEffect">
                                  <p:stCondLst>
                                    <p:cond delay="0"/>
                                  </p:stCondLst>
                                  <p:childTnLst>
                                    <p:set>
                                      <p:cBhvr>
                                        <p:cTn id="226" dur="1" fill="hold">
                                          <p:stCondLst>
                                            <p:cond delay="0"/>
                                          </p:stCondLst>
                                        </p:cTn>
                                        <p:tgtEl>
                                          <p:spTgt spid="8315"/>
                                        </p:tgtEl>
                                        <p:attrNameLst>
                                          <p:attrName>style.visibility</p:attrName>
                                        </p:attrNameLst>
                                      </p:cBhvr>
                                      <p:to>
                                        <p:strVal val="visible"/>
                                      </p:to>
                                    </p:set>
                                    <p:animEffect transition="in" filter="fade">
                                      <p:cBhvr>
                                        <p:cTn id="227" dur="2000"/>
                                        <p:tgtEl>
                                          <p:spTgt spid="8315"/>
                                        </p:tgtEl>
                                      </p:cBhvr>
                                    </p:animEffect>
                                  </p:childTnLst>
                                </p:cTn>
                              </p:par>
                              <p:par>
                                <p:cTn id="228" presetID="10" presetClass="entr" presetSubtype="0" fill="hold" nodeType="withEffect">
                                  <p:stCondLst>
                                    <p:cond delay="0"/>
                                  </p:stCondLst>
                                  <p:childTnLst>
                                    <p:set>
                                      <p:cBhvr>
                                        <p:cTn id="229" dur="1" fill="hold">
                                          <p:stCondLst>
                                            <p:cond delay="0"/>
                                          </p:stCondLst>
                                        </p:cTn>
                                        <p:tgtEl>
                                          <p:spTgt spid="8316"/>
                                        </p:tgtEl>
                                        <p:attrNameLst>
                                          <p:attrName>style.visibility</p:attrName>
                                        </p:attrNameLst>
                                      </p:cBhvr>
                                      <p:to>
                                        <p:strVal val="visible"/>
                                      </p:to>
                                    </p:set>
                                    <p:animEffect transition="in" filter="fade">
                                      <p:cBhvr>
                                        <p:cTn id="230" dur="2000"/>
                                        <p:tgtEl>
                                          <p:spTgt spid="8316"/>
                                        </p:tgtEl>
                                      </p:cBhvr>
                                    </p:animEffect>
                                  </p:childTnLst>
                                </p:cTn>
                              </p:par>
                              <p:par>
                                <p:cTn id="231" presetID="10" presetClass="entr" presetSubtype="0" fill="hold" nodeType="withEffect">
                                  <p:stCondLst>
                                    <p:cond delay="0"/>
                                  </p:stCondLst>
                                  <p:childTnLst>
                                    <p:set>
                                      <p:cBhvr>
                                        <p:cTn id="232" dur="1" fill="hold">
                                          <p:stCondLst>
                                            <p:cond delay="0"/>
                                          </p:stCondLst>
                                        </p:cTn>
                                        <p:tgtEl>
                                          <p:spTgt spid="8317"/>
                                        </p:tgtEl>
                                        <p:attrNameLst>
                                          <p:attrName>style.visibility</p:attrName>
                                        </p:attrNameLst>
                                      </p:cBhvr>
                                      <p:to>
                                        <p:strVal val="visible"/>
                                      </p:to>
                                    </p:set>
                                    <p:animEffect transition="in" filter="fade">
                                      <p:cBhvr>
                                        <p:cTn id="233" dur="2000"/>
                                        <p:tgtEl>
                                          <p:spTgt spid="8317"/>
                                        </p:tgtEl>
                                      </p:cBhvr>
                                    </p:animEffect>
                                  </p:childTnLst>
                                </p:cTn>
                              </p:par>
                              <p:par>
                                <p:cTn id="234" presetID="10" presetClass="entr" presetSubtype="0" fill="hold" nodeType="withEffect">
                                  <p:stCondLst>
                                    <p:cond delay="0"/>
                                  </p:stCondLst>
                                  <p:childTnLst>
                                    <p:set>
                                      <p:cBhvr>
                                        <p:cTn id="235" dur="1" fill="hold">
                                          <p:stCondLst>
                                            <p:cond delay="0"/>
                                          </p:stCondLst>
                                        </p:cTn>
                                        <p:tgtEl>
                                          <p:spTgt spid="8318"/>
                                        </p:tgtEl>
                                        <p:attrNameLst>
                                          <p:attrName>style.visibility</p:attrName>
                                        </p:attrNameLst>
                                      </p:cBhvr>
                                      <p:to>
                                        <p:strVal val="visible"/>
                                      </p:to>
                                    </p:set>
                                    <p:animEffect transition="in" filter="fade">
                                      <p:cBhvr>
                                        <p:cTn id="236" dur="2000"/>
                                        <p:tgtEl>
                                          <p:spTgt spid="8318"/>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8319"/>
                                        </p:tgtEl>
                                        <p:attrNameLst>
                                          <p:attrName>style.visibility</p:attrName>
                                        </p:attrNameLst>
                                      </p:cBhvr>
                                      <p:to>
                                        <p:strVal val="visible"/>
                                      </p:to>
                                    </p:set>
                                    <p:animEffect transition="in" filter="fade">
                                      <p:cBhvr>
                                        <p:cTn id="239" dur="2000"/>
                                        <p:tgtEl>
                                          <p:spTgt spid="8319"/>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8320"/>
                                        </p:tgtEl>
                                        <p:attrNameLst>
                                          <p:attrName>style.visibility</p:attrName>
                                        </p:attrNameLst>
                                      </p:cBhvr>
                                      <p:to>
                                        <p:strVal val="visible"/>
                                      </p:to>
                                    </p:set>
                                    <p:animEffect transition="in" filter="fade">
                                      <p:cBhvr>
                                        <p:cTn id="242" dur="2000"/>
                                        <p:tgtEl>
                                          <p:spTgt spid="8320"/>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8322"/>
                                        </p:tgtEl>
                                        <p:attrNameLst>
                                          <p:attrName>style.visibility</p:attrName>
                                        </p:attrNameLst>
                                      </p:cBhvr>
                                      <p:to>
                                        <p:strVal val="visible"/>
                                      </p:to>
                                    </p:set>
                                    <p:animEffect transition="in" filter="fade">
                                      <p:cBhvr>
                                        <p:cTn id="245" dur="2000"/>
                                        <p:tgtEl>
                                          <p:spTgt spid="8322"/>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8304"/>
                                        </p:tgtEl>
                                        <p:attrNameLst>
                                          <p:attrName>style.visibility</p:attrName>
                                        </p:attrNameLst>
                                      </p:cBhvr>
                                      <p:to>
                                        <p:strVal val="visible"/>
                                      </p:to>
                                    </p:set>
                                    <p:animEffect transition="in" filter="fade">
                                      <p:cBhvr>
                                        <p:cTn id="248" dur="2000"/>
                                        <p:tgtEl>
                                          <p:spTgt spid="8304"/>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0" presetClass="entr" presetSubtype="0" fill="hold" grpId="0" nodeType="clickEffect">
                                  <p:stCondLst>
                                    <p:cond delay="0"/>
                                  </p:stCondLst>
                                  <p:childTnLst>
                                    <p:set>
                                      <p:cBhvr>
                                        <p:cTn id="252" dur="1" fill="hold">
                                          <p:stCondLst>
                                            <p:cond delay="0"/>
                                          </p:stCondLst>
                                        </p:cTn>
                                        <p:tgtEl>
                                          <p:spTgt spid="8328"/>
                                        </p:tgtEl>
                                        <p:attrNameLst>
                                          <p:attrName>style.visibility</p:attrName>
                                        </p:attrNameLst>
                                      </p:cBhvr>
                                      <p:to>
                                        <p:strVal val="visible"/>
                                      </p:to>
                                    </p:set>
                                    <p:animEffect transition="in" filter="fade">
                                      <p:cBhvr>
                                        <p:cTn id="253" dur="2000"/>
                                        <p:tgtEl>
                                          <p:spTgt spid="8328"/>
                                        </p:tgtEl>
                                      </p:cBhvr>
                                    </p:animEffect>
                                  </p:childTnLst>
                                </p:cTn>
                              </p:par>
                              <p:par>
                                <p:cTn id="254" presetID="10" presetClass="entr" presetSubtype="0" fill="hold" nodeType="withEffect">
                                  <p:stCondLst>
                                    <p:cond delay="0"/>
                                  </p:stCondLst>
                                  <p:childTnLst>
                                    <p:set>
                                      <p:cBhvr>
                                        <p:cTn id="255" dur="1" fill="hold">
                                          <p:stCondLst>
                                            <p:cond delay="0"/>
                                          </p:stCondLst>
                                        </p:cTn>
                                        <p:tgtEl>
                                          <p:spTgt spid="4"/>
                                        </p:tgtEl>
                                        <p:attrNameLst>
                                          <p:attrName>style.visibility</p:attrName>
                                        </p:attrNameLst>
                                      </p:cBhvr>
                                      <p:to>
                                        <p:strVal val="visible"/>
                                      </p:to>
                                    </p:set>
                                    <p:animEffect transition="in" filter="fade">
                                      <p:cBhvr>
                                        <p:cTn id="256" dur="2000"/>
                                        <p:tgtEl>
                                          <p:spTgt spid="4"/>
                                        </p:tgtEl>
                                      </p:cBhvr>
                                    </p:animEffec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8330"/>
                                        </p:tgtEl>
                                        <p:attrNameLst>
                                          <p:attrName>style.visibility</p:attrName>
                                        </p:attrNameLst>
                                      </p:cBhvr>
                                      <p:to>
                                        <p:strVal val="visible"/>
                                      </p:to>
                                    </p:set>
                                    <p:animEffect transition="in" filter="fade">
                                      <p:cBhvr>
                                        <p:cTn id="261" dur="2000"/>
                                        <p:tgtEl>
                                          <p:spTgt spid="8330"/>
                                        </p:tgtEl>
                                      </p:cBhvr>
                                    </p:animEffec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8331"/>
                                        </p:tgtEl>
                                        <p:attrNameLst>
                                          <p:attrName>style.visibility</p:attrName>
                                        </p:attrNameLst>
                                      </p:cBhvr>
                                      <p:to>
                                        <p:strVal val="visible"/>
                                      </p:to>
                                    </p:set>
                                    <p:animEffect transition="in" filter="fade">
                                      <p:cBhvr>
                                        <p:cTn id="266" dur="2000"/>
                                        <p:tgtEl>
                                          <p:spTgt spid="8331"/>
                                        </p:tgtEl>
                                      </p:cBhvr>
                                    </p:animEffec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0" presetClass="entr" presetSubtype="0" fill="hold" nodeType="clickEffect">
                                  <p:stCondLst>
                                    <p:cond delay="0"/>
                                  </p:stCondLst>
                                  <p:childTnLst>
                                    <p:set>
                                      <p:cBhvr>
                                        <p:cTn id="270" dur="1" fill="hold">
                                          <p:stCondLst>
                                            <p:cond delay="0"/>
                                          </p:stCondLst>
                                        </p:cTn>
                                        <p:tgtEl>
                                          <p:spTgt spid="8333"/>
                                        </p:tgtEl>
                                        <p:attrNameLst>
                                          <p:attrName>style.visibility</p:attrName>
                                        </p:attrNameLst>
                                      </p:cBhvr>
                                      <p:to>
                                        <p:strVal val="visible"/>
                                      </p:to>
                                    </p:set>
                                    <p:animEffect transition="in" filter="fade">
                                      <p:cBhvr>
                                        <p:cTn id="271" dur="2000"/>
                                        <p:tgtEl>
                                          <p:spTgt spid="8333"/>
                                        </p:tgtEl>
                                      </p:cBhvr>
                                    </p:animEffect>
                                  </p:childTnLst>
                                </p:cTn>
                              </p:par>
                              <p:par>
                                <p:cTn id="272" presetID="10" presetClass="entr" presetSubtype="0" fill="hold" nodeType="withEffect">
                                  <p:stCondLst>
                                    <p:cond delay="0"/>
                                  </p:stCondLst>
                                  <p:childTnLst>
                                    <p:set>
                                      <p:cBhvr>
                                        <p:cTn id="273" dur="1" fill="hold">
                                          <p:stCondLst>
                                            <p:cond delay="0"/>
                                          </p:stCondLst>
                                        </p:cTn>
                                        <p:tgtEl>
                                          <p:spTgt spid="8334"/>
                                        </p:tgtEl>
                                        <p:attrNameLst>
                                          <p:attrName>style.visibility</p:attrName>
                                        </p:attrNameLst>
                                      </p:cBhvr>
                                      <p:to>
                                        <p:strVal val="visible"/>
                                      </p:to>
                                    </p:set>
                                    <p:animEffect transition="in" filter="fade">
                                      <p:cBhvr>
                                        <p:cTn id="274" dur="2000"/>
                                        <p:tgtEl>
                                          <p:spTgt spid="8334"/>
                                        </p:tgtEl>
                                      </p:cBhvr>
                                    </p:animEffect>
                                  </p:childTnLst>
                                </p:cTn>
                              </p:par>
                              <p:par>
                                <p:cTn id="275" presetID="10" presetClass="entr" presetSubtype="0" fill="hold" nodeType="withEffect">
                                  <p:stCondLst>
                                    <p:cond delay="0"/>
                                  </p:stCondLst>
                                  <p:childTnLst>
                                    <p:set>
                                      <p:cBhvr>
                                        <p:cTn id="276" dur="1" fill="hold">
                                          <p:stCondLst>
                                            <p:cond delay="0"/>
                                          </p:stCondLst>
                                        </p:cTn>
                                        <p:tgtEl>
                                          <p:spTgt spid="8335"/>
                                        </p:tgtEl>
                                        <p:attrNameLst>
                                          <p:attrName>style.visibility</p:attrName>
                                        </p:attrNameLst>
                                      </p:cBhvr>
                                      <p:to>
                                        <p:strVal val="visible"/>
                                      </p:to>
                                    </p:set>
                                    <p:animEffect transition="in" filter="fade">
                                      <p:cBhvr>
                                        <p:cTn id="277" dur="2000"/>
                                        <p:tgtEl>
                                          <p:spTgt spid="8335"/>
                                        </p:tgtEl>
                                      </p:cBhvr>
                                    </p:animEffect>
                                  </p:childTnLst>
                                </p:cTn>
                              </p:par>
                              <p:par>
                                <p:cTn id="278" presetID="10" presetClass="entr" presetSubtype="0" fill="hold" nodeType="withEffect">
                                  <p:stCondLst>
                                    <p:cond delay="0"/>
                                  </p:stCondLst>
                                  <p:childTnLst>
                                    <p:set>
                                      <p:cBhvr>
                                        <p:cTn id="279" dur="1" fill="hold">
                                          <p:stCondLst>
                                            <p:cond delay="0"/>
                                          </p:stCondLst>
                                        </p:cTn>
                                        <p:tgtEl>
                                          <p:spTgt spid="8336"/>
                                        </p:tgtEl>
                                        <p:attrNameLst>
                                          <p:attrName>style.visibility</p:attrName>
                                        </p:attrNameLst>
                                      </p:cBhvr>
                                      <p:to>
                                        <p:strVal val="visible"/>
                                      </p:to>
                                    </p:set>
                                    <p:animEffect transition="in" filter="fade">
                                      <p:cBhvr>
                                        <p:cTn id="280" dur="2000"/>
                                        <p:tgtEl>
                                          <p:spTgt spid="8336"/>
                                        </p:tgtEl>
                                      </p:cBhvr>
                                    </p:animEffect>
                                  </p:childTnLst>
                                </p:cTn>
                              </p:par>
                              <p:par>
                                <p:cTn id="281" presetID="10" presetClass="entr" presetSubtype="0" fill="hold" nodeType="withEffect">
                                  <p:stCondLst>
                                    <p:cond delay="0"/>
                                  </p:stCondLst>
                                  <p:childTnLst>
                                    <p:set>
                                      <p:cBhvr>
                                        <p:cTn id="282" dur="1" fill="hold">
                                          <p:stCondLst>
                                            <p:cond delay="0"/>
                                          </p:stCondLst>
                                        </p:cTn>
                                        <p:tgtEl>
                                          <p:spTgt spid="8337"/>
                                        </p:tgtEl>
                                        <p:attrNameLst>
                                          <p:attrName>style.visibility</p:attrName>
                                        </p:attrNameLst>
                                      </p:cBhvr>
                                      <p:to>
                                        <p:strVal val="visible"/>
                                      </p:to>
                                    </p:set>
                                    <p:animEffect transition="in" filter="fade">
                                      <p:cBhvr>
                                        <p:cTn id="283" dur="2000"/>
                                        <p:tgtEl>
                                          <p:spTgt spid="8337"/>
                                        </p:tgtEl>
                                      </p:cBhvr>
                                    </p:animEffect>
                                  </p:childTnLst>
                                </p:cTn>
                              </p:par>
                              <p:par>
                                <p:cTn id="284" presetID="10" presetClass="entr" presetSubtype="0" fill="hold" nodeType="withEffect">
                                  <p:stCondLst>
                                    <p:cond delay="0"/>
                                  </p:stCondLst>
                                  <p:childTnLst>
                                    <p:set>
                                      <p:cBhvr>
                                        <p:cTn id="285" dur="1" fill="hold">
                                          <p:stCondLst>
                                            <p:cond delay="0"/>
                                          </p:stCondLst>
                                        </p:cTn>
                                        <p:tgtEl>
                                          <p:spTgt spid="8338"/>
                                        </p:tgtEl>
                                        <p:attrNameLst>
                                          <p:attrName>style.visibility</p:attrName>
                                        </p:attrNameLst>
                                      </p:cBhvr>
                                      <p:to>
                                        <p:strVal val="visible"/>
                                      </p:to>
                                    </p:set>
                                    <p:animEffect transition="in" filter="fade">
                                      <p:cBhvr>
                                        <p:cTn id="286" dur="2000"/>
                                        <p:tgtEl>
                                          <p:spTgt spid="8338"/>
                                        </p:tgtEl>
                                      </p:cBhvr>
                                    </p:animEffect>
                                  </p:childTnLst>
                                </p:cTn>
                              </p:par>
                              <p:par>
                                <p:cTn id="287" presetID="10" presetClass="entr" presetSubtype="0" fill="hold" nodeType="withEffect">
                                  <p:stCondLst>
                                    <p:cond delay="0"/>
                                  </p:stCondLst>
                                  <p:childTnLst>
                                    <p:set>
                                      <p:cBhvr>
                                        <p:cTn id="288" dur="1" fill="hold">
                                          <p:stCondLst>
                                            <p:cond delay="0"/>
                                          </p:stCondLst>
                                        </p:cTn>
                                        <p:tgtEl>
                                          <p:spTgt spid="8339"/>
                                        </p:tgtEl>
                                        <p:attrNameLst>
                                          <p:attrName>style.visibility</p:attrName>
                                        </p:attrNameLst>
                                      </p:cBhvr>
                                      <p:to>
                                        <p:strVal val="visible"/>
                                      </p:to>
                                    </p:set>
                                    <p:animEffect transition="in" filter="fade">
                                      <p:cBhvr>
                                        <p:cTn id="289" dur="2000"/>
                                        <p:tgtEl>
                                          <p:spTgt spid="8339"/>
                                        </p:tgtEl>
                                      </p:cBhvr>
                                    </p:animEffect>
                                  </p:childTnLst>
                                </p:cTn>
                              </p:par>
                              <p:par>
                                <p:cTn id="290" presetID="10" presetClass="entr" presetSubtype="0" fill="hold" nodeType="withEffect">
                                  <p:stCondLst>
                                    <p:cond delay="0"/>
                                  </p:stCondLst>
                                  <p:childTnLst>
                                    <p:set>
                                      <p:cBhvr>
                                        <p:cTn id="291" dur="1" fill="hold">
                                          <p:stCondLst>
                                            <p:cond delay="0"/>
                                          </p:stCondLst>
                                        </p:cTn>
                                        <p:tgtEl>
                                          <p:spTgt spid="8340"/>
                                        </p:tgtEl>
                                        <p:attrNameLst>
                                          <p:attrName>style.visibility</p:attrName>
                                        </p:attrNameLst>
                                      </p:cBhvr>
                                      <p:to>
                                        <p:strVal val="visible"/>
                                      </p:to>
                                    </p:set>
                                    <p:animEffect transition="in" filter="fade">
                                      <p:cBhvr>
                                        <p:cTn id="292" dur="2000"/>
                                        <p:tgtEl>
                                          <p:spTgt spid="8340"/>
                                        </p:tgtEl>
                                      </p:cBhvr>
                                    </p:animEffect>
                                  </p:childTnLst>
                                </p:cTn>
                              </p:par>
                              <p:par>
                                <p:cTn id="293" presetID="10" presetClass="entr" presetSubtype="0" fill="hold" nodeType="withEffect">
                                  <p:stCondLst>
                                    <p:cond delay="0"/>
                                  </p:stCondLst>
                                  <p:childTnLst>
                                    <p:set>
                                      <p:cBhvr>
                                        <p:cTn id="294" dur="1" fill="hold">
                                          <p:stCondLst>
                                            <p:cond delay="0"/>
                                          </p:stCondLst>
                                        </p:cTn>
                                        <p:tgtEl>
                                          <p:spTgt spid="8341"/>
                                        </p:tgtEl>
                                        <p:attrNameLst>
                                          <p:attrName>style.visibility</p:attrName>
                                        </p:attrNameLst>
                                      </p:cBhvr>
                                      <p:to>
                                        <p:strVal val="visible"/>
                                      </p:to>
                                    </p:set>
                                    <p:animEffect transition="in" filter="fade">
                                      <p:cBhvr>
                                        <p:cTn id="295" dur="2000"/>
                                        <p:tgtEl>
                                          <p:spTgt spid="8341"/>
                                        </p:tgtEl>
                                      </p:cBhvr>
                                    </p:animEffect>
                                  </p:childTnLst>
                                </p:cTn>
                              </p:par>
                              <p:par>
                                <p:cTn id="296" presetID="10" presetClass="entr" presetSubtype="0" fill="hold" nodeType="withEffect">
                                  <p:stCondLst>
                                    <p:cond delay="0"/>
                                  </p:stCondLst>
                                  <p:childTnLst>
                                    <p:set>
                                      <p:cBhvr>
                                        <p:cTn id="297" dur="1" fill="hold">
                                          <p:stCondLst>
                                            <p:cond delay="0"/>
                                          </p:stCondLst>
                                        </p:cTn>
                                        <p:tgtEl>
                                          <p:spTgt spid="8342"/>
                                        </p:tgtEl>
                                        <p:attrNameLst>
                                          <p:attrName>style.visibility</p:attrName>
                                        </p:attrNameLst>
                                      </p:cBhvr>
                                      <p:to>
                                        <p:strVal val="visible"/>
                                      </p:to>
                                    </p:set>
                                    <p:animEffect transition="in" filter="fade">
                                      <p:cBhvr>
                                        <p:cTn id="298" dur="2000"/>
                                        <p:tgtEl>
                                          <p:spTgt spid="8342"/>
                                        </p:tgtEl>
                                      </p:cBhvr>
                                    </p:animEffect>
                                  </p:childTnLst>
                                </p:cTn>
                              </p:par>
                              <p:par>
                                <p:cTn id="299" presetID="10" presetClass="entr" presetSubtype="0" fill="hold" nodeType="withEffect">
                                  <p:stCondLst>
                                    <p:cond delay="0"/>
                                  </p:stCondLst>
                                  <p:childTnLst>
                                    <p:set>
                                      <p:cBhvr>
                                        <p:cTn id="300" dur="1" fill="hold">
                                          <p:stCondLst>
                                            <p:cond delay="0"/>
                                          </p:stCondLst>
                                        </p:cTn>
                                        <p:tgtEl>
                                          <p:spTgt spid="8344"/>
                                        </p:tgtEl>
                                        <p:attrNameLst>
                                          <p:attrName>style.visibility</p:attrName>
                                        </p:attrNameLst>
                                      </p:cBhvr>
                                      <p:to>
                                        <p:strVal val="visible"/>
                                      </p:to>
                                    </p:set>
                                    <p:animEffect transition="in" filter="fade">
                                      <p:cBhvr>
                                        <p:cTn id="301" dur="2000"/>
                                        <p:tgtEl>
                                          <p:spTgt spid="8344"/>
                                        </p:tgtEl>
                                      </p:cBhvr>
                                    </p:animEffect>
                                  </p:childTnLst>
                                </p:cTn>
                              </p:par>
                              <p:par>
                                <p:cTn id="302" presetID="10" presetClass="entr" presetSubtype="0" fill="hold" nodeType="withEffect">
                                  <p:stCondLst>
                                    <p:cond delay="0"/>
                                  </p:stCondLst>
                                  <p:childTnLst>
                                    <p:set>
                                      <p:cBhvr>
                                        <p:cTn id="303" dur="1" fill="hold">
                                          <p:stCondLst>
                                            <p:cond delay="0"/>
                                          </p:stCondLst>
                                        </p:cTn>
                                        <p:tgtEl>
                                          <p:spTgt spid="8346"/>
                                        </p:tgtEl>
                                        <p:attrNameLst>
                                          <p:attrName>style.visibility</p:attrName>
                                        </p:attrNameLst>
                                      </p:cBhvr>
                                      <p:to>
                                        <p:strVal val="visible"/>
                                      </p:to>
                                    </p:set>
                                    <p:animEffect transition="in" filter="fade">
                                      <p:cBhvr>
                                        <p:cTn id="304" dur="2000"/>
                                        <p:tgtEl>
                                          <p:spTgt spid="834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8347"/>
                                        </p:tgtEl>
                                        <p:attrNameLst>
                                          <p:attrName>style.visibility</p:attrName>
                                        </p:attrNameLst>
                                      </p:cBhvr>
                                      <p:to>
                                        <p:strVal val="visible"/>
                                      </p:to>
                                    </p:set>
                                    <p:animEffect transition="in" filter="fade">
                                      <p:cBhvr>
                                        <p:cTn id="307" dur="2000"/>
                                        <p:tgtEl>
                                          <p:spTgt spid="834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8348"/>
                                        </p:tgtEl>
                                        <p:attrNameLst>
                                          <p:attrName>style.visibility</p:attrName>
                                        </p:attrNameLst>
                                      </p:cBhvr>
                                      <p:to>
                                        <p:strVal val="visible"/>
                                      </p:to>
                                    </p:set>
                                    <p:animEffect transition="in" filter="fade">
                                      <p:cBhvr>
                                        <p:cTn id="310" dur="2000"/>
                                        <p:tgtEl>
                                          <p:spTgt spid="834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8349"/>
                                        </p:tgtEl>
                                        <p:attrNameLst>
                                          <p:attrName>style.visibility</p:attrName>
                                        </p:attrNameLst>
                                      </p:cBhvr>
                                      <p:to>
                                        <p:strVal val="visible"/>
                                      </p:to>
                                    </p:set>
                                    <p:animEffect transition="in" filter="fade">
                                      <p:cBhvr>
                                        <p:cTn id="313" dur="2000"/>
                                        <p:tgtEl>
                                          <p:spTgt spid="834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8332"/>
                                        </p:tgtEl>
                                        <p:attrNameLst>
                                          <p:attrName>style.visibility</p:attrName>
                                        </p:attrNameLst>
                                      </p:cBhvr>
                                      <p:to>
                                        <p:strVal val="visible"/>
                                      </p:to>
                                    </p:set>
                                    <p:animEffect transition="in" filter="fade">
                                      <p:cBhvr>
                                        <p:cTn id="316" dur="2000"/>
                                        <p:tgtEl>
                                          <p:spTgt spid="8332"/>
                                        </p:tgtEl>
                                      </p:cBhvr>
                                    </p:animEffect>
                                  </p:childTnLst>
                                </p:cTn>
                              </p:par>
                            </p:childTnLst>
                          </p:cTn>
                        </p:par>
                      </p:childTnLst>
                    </p:cTn>
                  </p:par>
                  <p:par>
                    <p:cTn id="317" fill="hold" nodeType="clickPar">
                      <p:stCondLst>
                        <p:cond delay="indefinite"/>
                      </p:stCondLst>
                      <p:childTnLst>
                        <p:par>
                          <p:cTn id="318" fill="hold" nodeType="withGroup">
                            <p:stCondLst>
                              <p:cond delay="0"/>
                            </p:stCondLst>
                            <p:childTnLst>
                              <p:par>
                                <p:cTn id="319" presetID="10" presetClass="entr" presetSubtype="0" fill="hold" nodeType="clickEffect">
                                  <p:stCondLst>
                                    <p:cond delay="0"/>
                                  </p:stCondLst>
                                  <p:childTnLst>
                                    <p:set>
                                      <p:cBhvr>
                                        <p:cTn id="320" dur="1" fill="hold">
                                          <p:stCondLst>
                                            <p:cond delay="0"/>
                                          </p:stCondLst>
                                        </p:cTn>
                                        <p:tgtEl>
                                          <p:spTgt spid="8350"/>
                                        </p:tgtEl>
                                        <p:attrNameLst>
                                          <p:attrName>style.visibility</p:attrName>
                                        </p:attrNameLst>
                                      </p:cBhvr>
                                      <p:to>
                                        <p:strVal val="visible"/>
                                      </p:to>
                                    </p:set>
                                    <p:animEffect transition="in" filter="fade">
                                      <p:cBhvr>
                                        <p:cTn id="321" dur="2000"/>
                                        <p:tgtEl>
                                          <p:spTgt spid="8350"/>
                                        </p:tgtEl>
                                      </p:cBhvr>
                                    </p:animEffect>
                                  </p:childTnLst>
                                </p:cTn>
                              </p:par>
                              <p:par>
                                <p:cTn id="322" presetID="10" presetClass="entr" presetSubtype="0" fill="hold" nodeType="withEffect">
                                  <p:stCondLst>
                                    <p:cond delay="0"/>
                                  </p:stCondLst>
                                  <p:childTnLst>
                                    <p:set>
                                      <p:cBhvr>
                                        <p:cTn id="323" dur="1" fill="hold">
                                          <p:stCondLst>
                                            <p:cond delay="0"/>
                                          </p:stCondLst>
                                        </p:cTn>
                                        <p:tgtEl>
                                          <p:spTgt spid="8351"/>
                                        </p:tgtEl>
                                        <p:attrNameLst>
                                          <p:attrName>style.visibility</p:attrName>
                                        </p:attrNameLst>
                                      </p:cBhvr>
                                      <p:to>
                                        <p:strVal val="visible"/>
                                      </p:to>
                                    </p:set>
                                    <p:animEffect transition="in" filter="fade">
                                      <p:cBhvr>
                                        <p:cTn id="324" dur="2000"/>
                                        <p:tgtEl>
                                          <p:spTgt spid="8351"/>
                                        </p:tgtEl>
                                      </p:cBhvr>
                                    </p:animEffect>
                                  </p:childTnLst>
                                </p:cTn>
                              </p:par>
                              <p:par>
                                <p:cTn id="325" presetID="10" presetClass="entr" presetSubtype="0" fill="hold" nodeType="withEffect">
                                  <p:stCondLst>
                                    <p:cond delay="0"/>
                                  </p:stCondLst>
                                  <p:childTnLst>
                                    <p:set>
                                      <p:cBhvr>
                                        <p:cTn id="326" dur="1" fill="hold">
                                          <p:stCondLst>
                                            <p:cond delay="0"/>
                                          </p:stCondLst>
                                        </p:cTn>
                                        <p:tgtEl>
                                          <p:spTgt spid="8352"/>
                                        </p:tgtEl>
                                        <p:attrNameLst>
                                          <p:attrName>style.visibility</p:attrName>
                                        </p:attrNameLst>
                                      </p:cBhvr>
                                      <p:to>
                                        <p:strVal val="visible"/>
                                      </p:to>
                                    </p:set>
                                    <p:animEffect transition="in" filter="fade">
                                      <p:cBhvr>
                                        <p:cTn id="327" dur="2000"/>
                                        <p:tgtEl>
                                          <p:spTgt spid="8352"/>
                                        </p:tgtEl>
                                      </p:cBhvr>
                                    </p:animEffect>
                                  </p:childTnLst>
                                </p:cTn>
                              </p:par>
                              <p:par>
                                <p:cTn id="328" presetID="10" presetClass="entr" presetSubtype="0" fill="hold" nodeType="withEffect">
                                  <p:stCondLst>
                                    <p:cond delay="0"/>
                                  </p:stCondLst>
                                  <p:childTnLst>
                                    <p:set>
                                      <p:cBhvr>
                                        <p:cTn id="329" dur="1" fill="hold">
                                          <p:stCondLst>
                                            <p:cond delay="0"/>
                                          </p:stCondLst>
                                        </p:cTn>
                                        <p:tgtEl>
                                          <p:spTgt spid="8353"/>
                                        </p:tgtEl>
                                        <p:attrNameLst>
                                          <p:attrName>style.visibility</p:attrName>
                                        </p:attrNameLst>
                                      </p:cBhvr>
                                      <p:to>
                                        <p:strVal val="visible"/>
                                      </p:to>
                                    </p:set>
                                    <p:animEffect transition="in" filter="fade">
                                      <p:cBhvr>
                                        <p:cTn id="330" dur="2000"/>
                                        <p:tgtEl>
                                          <p:spTgt spid="8353"/>
                                        </p:tgtEl>
                                      </p:cBhvr>
                                    </p:animEffect>
                                  </p:childTnLst>
                                </p:cTn>
                              </p:par>
                              <p:par>
                                <p:cTn id="331" presetID="10" presetClass="entr" presetSubtype="0" fill="hold" nodeType="withEffect">
                                  <p:stCondLst>
                                    <p:cond delay="0"/>
                                  </p:stCondLst>
                                  <p:childTnLst>
                                    <p:set>
                                      <p:cBhvr>
                                        <p:cTn id="332" dur="1" fill="hold">
                                          <p:stCondLst>
                                            <p:cond delay="0"/>
                                          </p:stCondLst>
                                        </p:cTn>
                                        <p:tgtEl>
                                          <p:spTgt spid="8354"/>
                                        </p:tgtEl>
                                        <p:attrNameLst>
                                          <p:attrName>style.visibility</p:attrName>
                                        </p:attrNameLst>
                                      </p:cBhvr>
                                      <p:to>
                                        <p:strVal val="visible"/>
                                      </p:to>
                                    </p:set>
                                    <p:animEffect transition="in" filter="fade">
                                      <p:cBhvr>
                                        <p:cTn id="333" dur="2000"/>
                                        <p:tgtEl>
                                          <p:spTgt spid="8354"/>
                                        </p:tgtEl>
                                      </p:cBhvr>
                                    </p:animEffect>
                                  </p:childTnLst>
                                </p:cTn>
                              </p:par>
                              <p:par>
                                <p:cTn id="334" presetID="10" presetClass="entr" presetSubtype="0" fill="hold" nodeType="withEffect">
                                  <p:stCondLst>
                                    <p:cond delay="0"/>
                                  </p:stCondLst>
                                  <p:childTnLst>
                                    <p:set>
                                      <p:cBhvr>
                                        <p:cTn id="335" dur="1" fill="hold">
                                          <p:stCondLst>
                                            <p:cond delay="0"/>
                                          </p:stCondLst>
                                        </p:cTn>
                                        <p:tgtEl>
                                          <p:spTgt spid="8355"/>
                                        </p:tgtEl>
                                        <p:attrNameLst>
                                          <p:attrName>style.visibility</p:attrName>
                                        </p:attrNameLst>
                                      </p:cBhvr>
                                      <p:to>
                                        <p:strVal val="visible"/>
                                      </p:to>
                                    </p:set>
                                    <p:animEffect transition="in" filter="fade">
                                      <p:cBhvr>
                                        <p:cTn id="336" dur="2000"/>
                                        <p:tgtEl>
                                          <p:spTgt spid="8355"/>
                                        </p:tgtEl>
                                      </p:cBhvr>
                                    </p:animEffect>
                                  </p:childTnLst>
                                </p:cTn>
                              </p:par>
                              <p:par>
                                <p:cTn id="337" presetID="10" presetClass="entr" presetSubtype="0" fill="hold" nodeType="withEffect">
                                  <p:stCondLst>
                                    <p:cond delay="0"/>
                                  </p:stCondLst>
                                  <p:childTnLst>
                                    <p:set>
                                      <p:cBhvr>
                                        <p:cTn id="338" dur="1" fill="hold">
                                          <p:stCondLst>
                                            <p:cond delay="0"/>
                                          </p:stCondLst>
                                        </p:cTn>
                                        <p:tgtEl>
                                          <p:spTgt spid="8356"/>
                                        </p:tgtEl>
                                        <p:attrNameLst>
                                          <p:attrName>style.visibility</p:attrName>
                                        </p:attrNameLst>
                                      </p:cBhvr>
                                      <p:to>
                                        <p:strVal val="visible"/>
                                      </p:to>
                                    </p:set>
                                    <p:animEffect transition="in" filter="fade">
                                      <p:cBhvr>
                                        <p:cTn id="339" dur="2000"/>
                                        <p:tgtEl>
                                          <p:spTgt spid="8356"/>
                                        </p:tgtEl>
                                      </p:cBhvr>
                                    </p:animEffect>
                                  </p:childTnLst>
                                </p:cTn>
                              </p:par>
                              <p:par>
                                <p:cTn id="340" presetID="10" presetClass="entr" presetSubtype="0" fill="hold" nodeType="withEffect">
                                  <p:stCondLst>
                                    <p:cond delay="0"/>
                                  </p:stCondLst>
                                  <p:childTnLst>
                                    <p:set>
                                      <p:cBhvr>
                                        <p:cTn id="341" dur="1" fill="hold">
                                          <p:stCondLst>
                                            <p:cond delay="0"/>
                                          </p:stCondLst>
                                        </p:cTn>
                                        <p:tgtEl>
                                          <p:spTgt spid="8357"/>
                                        </p:tgtEl>
                                        <p:attrNameLst>
                                          <p:attrName>style.visibility</p:attrName>
                                        </p:attrNameLst>
                                      </p:cBhvr>
                                      <p:to>
                                        <p:strVal val="visible"/>
                                      </p:to>
                                    </p:set>
                                    <p:animEffect transition="in" filter="fade">
                                      <p:cBhvr>
                                        <p:cTn id="342" dur="2000"/>
                                        <p:tgtEl>
                                          <p:spTgt spid="8357"/>
                                        </p:tgtEl>
                                      </p:cBhvr>
                                    </p:animEffect>
                                  </p:childTnLst>
                                </p:cTn>
                              </p:par>
                              <p:par>
                                <p:cTn id="343" presetID="10" presetClass="entr" presetSubtype="0" fill="hold" nodeType="withEffect">
                                  <p:stCondLst>
                                    <p:cond delay="0"/>
                                  </p:stCondLst>
                                  <p:childTnLst>
                                    <p:set>
                                      <p:cBhvr>
                                        <p:cTn id="344" dur="1" fill="hold">
                                          <p:stCondLst>
                                            <p:cond delay="0"/>
                                          </p:stCondLst>
                                        </p:cTn>
                                        <p:tgtEl>
                                          <p:spTgt spid="8358"/>
                                        </p:tgtEl>
                                        <p:attrNameLst>
                                          <p:attrName>style.visibility</p:attrName>
                                        </p:attrNameLst>
                                      </p:cBhvr>
                                      <p:to>
                                        <p:strVal val="visible"/>
                                      </p:to>
                                    </p:set>
                                    <p:animEffect transition="in" filter="fade">
                                      <p:cBhvr>
                                        <p:cTn id="345" dur="2000"/>
                                        <p:tgtEl>
                                          <p:spTgt spid="8358"/>
                                        </p:tgtEl>
                                      </p:cBhvr>
                                    </p:animEffect>
                                  </p:childTnLst>
                                </p:cTn>
                              </p:par>
                              <p:par>
                                <p:cTn id="346" presetID="10" presetClass="entr" presetSubtype="0" fill="hold" nodeType="withEffect">
                                  <p:stCondLst>
                                    <p:cond delay="0"/>
                                  </p:stCondLst>
                                  <p:childTnLst>
                                    <p:set>
                                      <p:cBhvr>
                                        <p:cTn id="347" dur="1" fill="hold">
                                          <p:stCondLst>
                                            <p:cond delay="0"/>
                                          </p:stCondLst>
                                        </p:cTn>
                                        <p:tgtEl>
                                          <p:spTgt spid="8360"/>
                                        </p:tgtEl>
                                        <p:attrNameLst>
                                          <p:attrName>style.visibility</p:attrName>
                                        </p:attrNameLst>
                                      </p:cBhvr>
                                      <p:to>
                                        <p:strVal val="visible"/>
                                      </p:to>
                                    </p:set>
                                    <p:animEffect transition="in" filter="fade">
                                      <p:cBhvr>
                                        <p:cTn id="348" dur="2000"/>
                                        <p:tgtEl>
                                          <p:spTgt spid="8360"/>
                                        </p:tgtEl>
                                      </p:cBhvr>
                                    </p:animEffect>
                                  </p:childTnLst>
                                </p:cTn>
                              </p:par>
                              <p:par>
                                <p:cTn id="349" presetID="10" presetClass="entr" presetSubtype="0" fill="hold" nodeType="withEffect">
                                  <p:stCondLst>
                                    <p:cond delay="0"/>
                                  </p:stCondLst>
                                  <p:childTnLst>
                                    <p:set>
                                      <p:cBhvr>
                                        <p:cTn id="350" dur="1" fill="hold">
                                          <p:stCondLst>
                                            <p:cond delay="0"/>
                                          </p:stCondLst>
                                        </p:cTn>
                                        <p:tgtEl>
                                          <p:spTgt spid="8361"/>
                                        </p:tgtEl>
                                        <p:attrNameLst>
                                          <p:attrName>style.visibility</p:attrName>
                                        </p:attrNameLst>
                                      </p:cBhvr>
                                      <p:to>
                                        <p:strVal val="visible"/>
                                      </p:to>
                                    </p:set>
                                    <p:animEffect transition="in" filter="fade">
                                      <p:cBhvr>
                                        <p:cTn id="351" dur="2000"/>
                                        <p:tgtEl>
                                          <p:spTgt spid="836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8362"/>
                                        </p:tgtEl>
                                        <p:attrNameLst>
                                          <p:attrName>style.visibility</p:attrName>
                                        </p:attrNameLst>
                                      </p:cBhvr>
                                      <p:to>
                                        <p:strVal val="visible"/>
                                      </p:to>
                                    </p:set>
                                    <p:animEffect transition="in" filter="fade">
                                      <p:cBhvr>
                                        <p:cTn id="354" dur="2000"/>
                                        <p:tgtEl>
                                          <p:spTgt spid="836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8363"/>
                                        </p:tgtEl>
                                        <p:attrNameLst>
                                          <p:attrName>style.visibility</p:attrName>
                                        </p:attrNameLst>
                                      </p:cBhvr>
                                      <p:to>
                                        <p:strVal val="visible"/>
                                      </p:to>
                                    </p:set>
                                    <p:animEffect transition="in" filter="fade">
                                      <p:cBhvr>
                                        <p:cTn id="357" dur="2000"/>
                                        <p:tgtEl>
                                          <p:spTgt spid="836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8364"/>
                                        </p:tgtEl>
                                        <p:attrNameLst>
                                          <p:attrName>style.visibility</p:attrName>
                                        </p:attrNameLst>
                                      </p:cBhvr>
                                      <p:to>
                                        <p:strVal val="visible"/>
                                      </p:to>
                                    </p:set>
                                    <p:animEffect transition="in" filter="fade">
                                      <p:cBhvr>
                                        <p:cTn id="360" dur="2000"/>
                                        <p:tgtEl>
                                          <p:spTgt spid="8364"/>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8365"/>
                                        </p:tgtEl>
                                        <p:attrNameLst>
                                          <p:attrName>style.visibility</p:attrName>
                                        </p:attrNameLst>
                                      </p:cBhvr>
                                      <p:to>
                                        <p:strVal val="visible"/>
                                      </p:to>
                                    </p:set>
                                    <p:animEffect transition="in" filter="fade">
                                      <p:cBhvr>
                                        <p:cTn id="363" dur="2000"/>
                                        <p:tgtEl>
                                          <p:spTgt spid="8365"/>
                                        </p:tgtEl>
                                      </p:cBhvr>
                                    </p:animEffect>
                                  </p:childTnLst>
                                </p:cTn>
                              </p:par>
                            </p:childTnLst>
                          </p:cTn>
                        </p:par>
                      </p:childTnLst>
                    </p:cTn>
                  </p:par>
                  <p:par>
                    <p:cTn id="364" fill="hold" nodeType="clickPar">
                      <p:stCondLst>
                        <p:cond delay="indefinite"/>
                      </p:stCondLst>
                      <p:childTnLst>
                        <p:par>
                          <p:cTn id="365" fill="hold" nodeType="withGroup">
                            <p:stCondLst>
                              <p:cond delay="0"/>
                            </p:stCondLst>
                            <p:childTnLst>
                              <p:par>
                                <p:cTn id="366" presetID="10" presetClass="entr" presetSubtype="0" fill="hold" nodeType="clickEffect">
                                  <p:stCondLst>
                                    <p:cond delay="0"/>
                                  </p:stCondLst>
                                  <p:childTnLst>
                                    <p:set>
                                      <p:cBhvr>
                                        <p:cTn id="367" dur="1" fill="hold">
                                          <p:stCondLst>
                                            <p:cond delay="0"/>
                                          </p:stCondLst>
                                        </p:cTn>
                                        <p:tgtEl>
                                          <p:spTgt spid="5"/>
                                        </p:tgtEl>
                                        <p:attrNameLst>
                                          <p:attrName>style.visibility</p:attrName>
                                        </p:attrNameLst>
                                      </p:cBhvr>
                                      <p:to>
                                        <p:strVal val="visible"/>
                                      </p:to>
                                    </p:set>
                                    <p:animEffect transition="in" filter="fade">
                                      <p:cBhvr>
                                        <p:cTn id="368" dur="2000"/>
                                        <p:tgtEl>
                                          <p:spTgt spid="5"/>
                                        </p:tgtEl>
                                      </p:cBhvr>
                                    </p:animEffect>
                                  </p:childTnLst>
                                </p:cTn>
                              </p:par>
                            </p:childTnLst>
                          </p:cTn>
                        </p:par>
                      </p:childTnLst>
                    </p:cTn>
                  </p:par>
                  <p:par>
                    <p:cTn id="369" fill="hold" nodeType="clickPar">
                      <p:stCondLst>
                        <p:cond delay="indefinite"/>
                      </p:stCondLst>
                      <p:childTnLst>
                        <p:par>
                          <p:cTn id="370" fill="hold" nodeType="withGroup">
                            <p:stCondLst>
                              <p:cond delay="0"/>
                            </p:stCondLst>
                            <p:childTnLst>
                              <p:par>
                                <p:cTn id="371" presetID="10" presetClass="entr" presetSubtype="0" fill="hold" grpId="0" nodeType="clickEffect">
                                  <p:stCondLst>
                                    <p:cond delay="0"/>
                                  </p:stCondLst>
                                  <p:childTnLst>
                                    <p:set>
                                      <p:cBhvr>
                                        <p:cTn id="372" dur="1" fill="hold">
                                          <p:stCondLst>
                                            <p:cond delay="0"/>
                                          </p:stCondLst>
                                        </p:cTn>
                                        <p:tgtEl>
                                          <p:spTgt spid="8372"/>
                                        </p:tgtEl>
                                        <p:attrNameLst>
                                          <p:attrName>style.visibility</p:attrName>
                                        </p:attrNameLst>
                                      </p:cBhvr>
                                      <p:to>
                                        <p:strVal val="visible"/>
                                      </p:to>
                                    </p:set>
                                    <p:animEffect transition="in" filter="fade">
                                      <p:cBhvr>
                                        <p:cTn id="373" dur="2000"/>
                                        <p:tgtEl>
                                          <p:spTgt spid="8372"/>
                                        </p:tgtEl>
                                      </p:cBhvr>
                                    </p:animEffect>
                                  </p:childTnLst>
                                </p:cTn>
                              </p:par>
                            </p:childTnLst>
                          </p:cTn>
                        </p:par>
                      </p:childTnLst>
                    </p:cTn>
                  </p:par>
                  <p:par>
                    <p:cTn id="374" fill="hold" nodeType="clickPar">
                      <p:stCondLst>
                        <p:cond delay="indefinite"/>
                      </p:stCondLst>
                      <p:childTnLst>
                        <p:par>
                          <p:cTn id="375" fill="hold" nodeType="withGroup">
                            <p:stCondLst>
                              <p:cond delay="0"/>
                            </p:stCondLst>
                            <p:childTnLst>
                              <p:par>
                                <p:cTn id="376" presetID="10" presetClass="entr" presetSubtype="0" fill="hold" grpId="0" nodeType="clickEffect">
                                  <p:stCondLst>
                                    <p:cond delay="0"/>
                                  </p:stCondLst>
                                  <p:childTnLst>
                                    <p:set>
                                      <p:cBhvr>
                                        <p:cTn id="377" dur="1" fill="hold">
                                          <p:stCondLst>
                                            <p:cond delay="0"/>
                                          </p:stCondLst>
                                        </p:cTn>
                                        <p:tgtEl>
                                          <p:spTgt spid="8373"/>
                                        </p:tgtEl>
                                        <p:attrNameLst>
                                          <p:attrName>style.visibility</p:attrName>
                                        </p:attrNameLst>
                                      </p:cBhvr>
                                      <p:to>
                                        <p:strVal val="visible"/>
                                      </p:to>
                                    </p:set>
                                    <p:animEffect transition="in" filter="fade">
                                      <p:cBhvr>
                                        <p:cTn id="378" dur="2000"/>
                                        <p:tgtEl>
                                          <p:spTgt spid="8373"/>
                                        </p:tgtEl>
                                      </p:cBhvr>
                                    </p:animEffect>
                                  </p:childTnLst>
                                </p:cTn>
                              </p:par>
                            </p:childTnLst>
                          </p:cTn>
                        </p:par>
                      </p:childTnLst>
                    </p:cTn>
                  </p:par>
                  <p:par>
                    <p:cTn id="379" fill="hold" nodeType="clickPar">
                      <p:stCondLst>
                        <p:cond delay="indefinite"/>
                      </p:stCondLst>
                      <p:childTnLst>
                        <p:par>
                          <p:cTn id="380" fill="hold" nodeType="withGroup">
                            <p:stCondLst>
                              <p:cond delay="0"/>
                            </p:stCondLst>
                            <p:childTnLst>
                              <p:par>
                                <p:cTn id="381" presetID="10" presetClass="entr" presetSubtype="0" fill="hold" grpId="0" nodeType="clickEffect">
                                  <p:stCondLst>
                                    <p:cond delay="0"/>
                                  </p:stCondLst>
                                  <p:childTnLst>
                                    <p:set>
                                      <p:cBhvr>
                                        <p:cTn id="382" dur="1" fill="hold">
                                          <p:stCondLst>
                                            <p:cond delay="0"/>
                                          </p:stCondLst>
                                        </p:cTn>
                                        <p:tgtEl>
                                          <p:spTgt spid="8374"/>
                                        </p:tgtEl>
                                        <p:attrNameLst>
                                          <p:attrName>style.visibility</p:attrName>
                                        </p:attrNameLst>
                                      </p:cBhvr>
                                      <p:to>
                                        <p:strVal val="visible"/>
                                      </p:to>
                                    </p:set>
                                    <p:animEffect transition="in" filter="fade">
                                      <p:cBhvr>
                                        <p:cTn id="383" dur="2000"/>
                                        <p:tgtEl>
                                          <p:spTgt spid="8374"/>
                                        </p:tgtEl>
                                      </p:cBhvr>
                                    </p:animEffect>
                                  </p:childTnLst>
                                </p:cTn>
                              </p:par>
                              <p:par>
                                <p:cTn id="384" presetID="10" presetClass="entr" presetSubtype="0" fill="hold" nodeType="withEffect">
                                  <p:stCondLst>
                                    <p:cond delay="0"/>
                                  </p:stCondLst>
                                  <p:childTnLst>
                                    <p:set>
                                      <p:cBhvr>
                                        <p:cTn id="385" dur="1" fill="hold">
                                          <p:stCondLst>
                                            <p:cond delay="0"/>
                                          </p:stCondLst>
                                        </p:cTn>
                                        <p:tgtEl>
                                          <p:spTgt spid="6"/>
                                        </p:tgtEl>
                                        <p:attrNameLst>
                                          <p:attrName>style.visibility</p:attrName>
                                        </p:attrNameLst>
                                      </p:cBhvr>
                                      <p:to>
                                        <p:strVal val="visible"/>
                                      </p:to>
                                    </p:set>
                                    <p:animEffect transition="in" filter="fade">
                                      <p:cBhvr>
                                        <p:cTn id="386" dur="2000"/>
                                        <p:tgtEl>
                                          <p:spTgt spid="6"/>
                                        </p:tgtEl>
                                      </p:cBhvr>
                                    </p:animEffect>
                                  </p:childTnLst>
                                </p:cTn>
                              </p:par>
                              <p:par>
                                <p:cTn id="387" presetID="10" presetClass="entr" presetSubtype="0" fill="hold" grpId="0" nodeType="withEffect">
                                  <p:stCondLst>
                                    <p:cond delay="0"/>
                                  </p:stCondLst>
                                  <p:childTnLst>
                                    <p:set>
                                      <p:cBhvr>
                                        <p:cTn id="388" dur="1" fill="hold">
                                          <p:stCondLst>
                                            <p:cond delay="0"/>
                                          </p:stCondLst>
                                        </p:cTn>
                                        <p:tgtEl>
                                          <p:spTgt spid="8"/>
                                        </p:tgtEl>
                                        <p:attrNameLst>
                                          <p:attrName>style.visibility</p:attrName>
                                        </p:attrNameLst>
                                      </p:cBhvr>
                                      <p:to>
                                        <p:strVal val="visible"/>
                                      </p:to>
                                    </p:set>
                                    <p:animEffect transition="in" filter="fade">
                                      <p:cBhvr>
                                        <p:cTn id="38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9" grpId="0"/>
      <p:bldP spid="8200" grpId="0"/>
      <p:bldP spid="8203" grpId="0"/>
      <p:bldP spid="8204" grpId="0"/>
      <p:bldP spid="8207" grpId="0" animBg="1"/>
      <p:bldP spid="8212" grpId="0" animBg="1"/>
      <p:bldP spid="8213" grpId="0"/>
      <p:bldP spid="8214" grpId="0"/>
      <p:bldP spid="8231" grpId="0"/>
      <p:bldP spid="8232" grpId="0"/>
      <p:bldP spid="8233" grpId="0"/>
      <p:bldP spid="8234" grpId="0"/>
      <p:bldP spid="8249" grpId="0"/>
      <p:bldP spid="8250" grpId="0"/>
      <p:bldP spid="8251" grpId="0"/>
      <p:bldP spid="8252" grpId="0"/>
      <p:bldP spid="8263" grpId="0" animBg="1"/>
      <p:bldP spid="8264" grpId="0" animBg="1"/>
      <p:bldP spid="8265" grpId="0"/>
      <p:bldP spid="8304" grpId="0"/>
      <p:bldP spid="8319" grpId="0"/>
      <p:bldP spid="8320" grpId="0"/>
      <p:bldP spid="8322" grpId="0"/>
      <p:bldP spid="8328" grpId="0" animBg="1"/>
      <p:bldP spid="8330" grpId="0" animBg="1"/>
      <p:bldP spid="8331" grpId="0"/>
      <p:bldP spid="8332" grpId="0"/>
      <p:bldP spid="8347" grpId="0"/>
      <p:bldP spid="8348" grpId="0"/>
      <p:bldP spid="8349" grpId="0"/>
      <p:bldP spid="8362" grpId="0"/>
      <p:bldP spid="8363" grpId="0"/>
      <p:bldP spid="8364" grpId="0"/>
      <p:bldP spid="8365" grpId="0"/>
      <p:bldP spid="8372" grpId="0"/>
      <p:bldP spid="8373" grpId="0"/>
      <p:bldP spid="837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1286</Words>
  <Application>Microsoft Macintosh PowerPoint</Application>
  <PresentationFormat>Widescreen</PresentationFormat>
  <Paragraphs>372</Paragraphs>
  <Slides>26</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Arial Black</vt:lpstr>
      <vt:lpstr>Calibri</vt:lpstr>
      <vt:lpstr>Calibri Light</vt:lpstr>
      <vt:lpstr>Impact</vt:lpstr>
      <vt:lpstr>Lucida Sans Unicode</vt:lpstr>
      <vt:lpstr>Trebuchet MS</vt:lpstr>
      <vt:lpstr>Wingdings</vt:lpstr>
      <vt:lpstr>Office Theme</vt:lpstr>
      <vt:lpstr>FXChem</vt:lpstr>
      <vt:lpstr>        προκβαντομηχανική περιγραφή ομοιοπολικού δεσμού:    κβαντομηχανική  περιγραφή  του ομοιοπολικού  δεσμού</vt:lpstr>
      <vt:lpstr>Τα βασικά σημεία της θεωρίας των μοριακών τροχιακών</vt:lpstr>
      <vt:lpstr>Μοριακά τροχιακά στο μόριο του υδρογόνου</vt:lpstr>
      <vt:lpstr>Θεωρία  δεσμού  σθένους</vt:lpstr>
      <vt:lpstr>μήκος δεσμού είναι: η απόσταση μεταξύ των πυρήνων όπου επιτυγχάνεται η ελαχίστη ενέργεια</vt:lpstr>
      <vt:lpstr>       σ  δεσμοί σχηματίζονται στις εξής περιπτώσεις</vt:lpstr>
      <vt:lpstr>            Οι  σίγμα  δεσμοί  προκύπτουν  όταν  τα  τροχιακά  επικαλύπτονται  κατά  τον  άξονα  που  συνδέει  τους  δυο  πυρήνες( οι  άξονες  των  τροχιακών  συμπίπτουν  με  τον  άξονα  του  δεσμού).   Οι  πι  δεσμοί  προκύπτουν όταν  τα  τροχιακά  επικαλύπτονται  πλευρικά( οι  άξονες  των  τροχιακών  είναι  κάθετοι  στον  άξονα  του  δεσμού). </vt:lpstr>
      <vt:lpstr>ΠΑΡΑΤΗΡΗΣΕΙΣ</vt:lpstr>
      <vt:lpstr>παραδείγματα</vt:lpstr>
      <vt:lpstr>PowerPoint Presentation</vt:lpstr>
      <vt:lpstr>PowerPoint Presentation</vt:lpstr>
      <vt:lpstr>PowerPoint Presentation</vt:lpstr>
      <vt:lpstr>sp  υβριδισμός</vt:lpstr>
      <vt:lpstr>sp υβριδισμός II</vt:lpstr>
      <vt:lpstr>sp2  υβριδισμός</vt:lpstr>
      <vt:lpstr>sp2  υβριδισμός II</vt:lpstr>
      <vt:lpstr>sp3  υβριδισμός</vt:lpstr>
      <vt:lpstr>sp3  υβριδισμός ΙΙ</vt:lpstr>
      <vt:lpstr>Υβριδισμός  στον  άνθρακα οργανικές  ενώσεις</vt:lpstr>
      <vt:lpstr>Ο  C  συμμετέχει  μόνο  σε  απλούς  δεσμούς  </vt:lpstr>
      <vt:lpstr>PowerPoint Presentation</vt:lpstr>
      <vt:lpstr>Ο C συμμετέχει σε δυο απλούς κι ένα διπλό </vt:lpstr>
      <vt:lpstr>Ο C συμμετέχει σε δυο απλούς κι ένα διπλό (II) </vt:lpstr>
      <vt:lpstr>Ο C συμμετέχει σε έναν απλό κι ένα τριπλό</vt:lpstr>
      <vt:lpstr>Ο C συμμετέχει σε έναν απλό κι ένα τριπλό (II)</vt:lpstr>
      <vt:lpstr>ανακεφαλαίωση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προκβαντομηχανική περιγραφή ομοιοπολικού δεσμού:    κβαντομηχανική  περιγραφή  του ομοιοπολικού  δεσμού</dc:title>
  <dc:creator>M A</dc:creator>
  <cp:lastModifiedBy>M A</cp:lastModifiedBy>
  <cp:revision>6</cp:revision>
  <dcterms:created xsi:type="dcterms:W3CDTF">2022-10-05T15:11:16Z</dcterms:created>
  <dcterms:modified xsi:type="dcterms:W3CDTF">2025-10-07T15:20:28Z</dcterms:modified>
</cp:coreProperties>
</file>